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Lst>
  <p:sldSz cy="6858000" cx="12192000"/>
  <p:notesSz cx="6858000" cy="9144000"/>
  <p:embeddedFontLst>
    <p:embeddedFont>
      <p:font typeface="Roboto Thin"/>
      <p:regular r:id="rId18"/>
      <p:bold r:id="rId19"/>
      <p:italic r:id="rId20"/>
      <p:boldItalic r:id="rId21"/>
    </p:embeddedFont>
    <p:embeddedFont>
      <p:font typeface="Roboto"/>
      <p:regular r:id="rId22"/>
      <p:bold r:id="rId23"/>
      <p:italic r:id="rId24"/>
      <p:boldItalic r:id="rId25"/>
    </p:embeddedFont>
    <p:embeddedFont>
      <p:font typeface="Merriweather"/>
      <p:regular r:id="rId26"/>
      <p:bold r:id="rId27"/>
      <p:italic r:id="rId28"/>
      <p:boldItalic r:id="rId2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RobotoThin-italic.fntdata"/><Relationship Id="rId22" Type="http://schemas.openxmlformats.org/officeDocument/2006/relationships/font" Target="fonts/Roboto-regular.fntdata"/><Relationship Id="rId21" Type="http://schemas.openxmlformats.org/officeDocument/2006/relationships/font" Target="fonts/RobotoThin-boldItalic.fntdata"/><Relationship Id="rId24" Type="http://schemas.openxmlformats.org/officeDocument/2006/relationships/font" Target="fonts/Roboto-italic.fntdata"/><Relationship Id="rId23" Type="http://schemas.openxmlformats.org/officeDocument/2006/relationships/font" Target="fonts/Roboto-bold.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Merriweather-regular.fntdata"/><Relationship Id="rId25" Type="http://schemas.openxmlformats.org/officeDocument/2006/relationships/font" Target="fonts/Roboto-boldItalic.fntdata"/><Relationship Id="rId28" Type="http://schemas.openxmlformats.org/officeDocument/2006/relationships/font" Target="fonts/Merriweather-italic.fntdata"/><Relationship Id="rId27" Type="http://schemas.openxmlformats.org/officeDocument/2006/relationships/font" Target="fonts/Merriweather-bold.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Merriweather-boldItalic.fntdata"/><Relationship Id="rId7" Type="http://schemas.openxmlformats.org/officeDocument/2006/relationships/slide" Target="slides/slide3.xml"/><Relationship Id="rId8" Type="http://schemas.openxmlformats.org/officeDocument/2006/relationships/slide" Target="slides/slide4.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font" Target="fonts/RobotoThin-bold.fntdata"/><Relationship Id="rId18" Type="http://schemas.openxmlformats.org/officeDocument/2006/relationships/font" Target="fonts/RobotoThin-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de-DE"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ef64bc678b_0_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3" name="Google Shape;93;gef64bc678b_0_1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4" name="Google Shape;94;gef64bc678b_0_1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de-DE"/>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ebf9b3f07b_0_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ebf9b3f07b_0_2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7" name="Google Shape;207;gebf9b3f07b_0_2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de-DE"/>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ebf9b3f07b_0_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ebf9b3f07b_0_4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4" name="Google Shape;224;gebf9b3f07b_0_4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de-DE"/>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ebf9b3f07b_0_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ebf9b3f07b_0_2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8" name="Google Shape;238;gebf9b3f07b_0_2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de-DE"/>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ebf9b3f07b_0_9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ebf9b3f07b_0_9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7" name="Google Shape;247;gebf9b3f07b_0_9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de-DE"/>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ef64bc678b_0_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ef64bc678b_0_2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de-DE"/>
              <a:t>Let’s start from the general idea of the paper which was to create a general framework suitable for solving variety of image-to-image translation tasks, such as inversion, face frontalization, conditional image synthesis and many others. Because, there are already </a:t>
            </a:r>
            <a:r>
              <a:rPr lang="de-DE"/>
              <a:t>existing</a:t>
            </a:r>
            <a:r>
              <a:rPr lang="de-DE"/>
              <a:t> methods for handling each of these tasks separately, they were introduced in the more recent papers and show high performance, but the </a:t>
            </a:r>
            <a:r>
              <a:rPr lang="de-DE"/>
              <a:t>uniqueness</a:t>
            </a:r>
            <a:r>
              <a:rPr lang="de-DE"/>
              <a:t> of proposed framework is that it can be applied to any of the aforementioned tasks and doesn’t depend on the input domain. The framework is called pixel2style2pixel and from the functional point of view it consists of a specific encoder that is able to directly generate style vectors in the extended latent space and methodology to combine it with a pre-trained StyleGAN generator.</a:t>
            </a:r>
            <a:endParaRPr/>
          </a:p>
        </p:txBody>
      </p:sp>
      <p:sp>
        <p:nvSpPr>
          <p:cNvPr id="101" name="Google Shape;101;gef64bc678b_0_2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de-DE"/>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ef64bc678b_0_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ef64bc678b_0_3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de-DE"/>
              <a:t>Method has several advantages over previous algorithms. One of them is that no additional optimization in the latent space is required, which is a very desirable property, because optimization over latent space is usually a time-consuming operation. Then, as already said, psp is domain-independent and therefore </a:t>
            </a:r>
            <a:r>
              <a:rPr lang="de-DE"/>
              <a:t>allows handling of the tasks which a priori </a:t>
            </a:r>
            <a:r>
              <a:rPr lang="de-DE"/>
              <a:t> require the presence of several domains and also support multi-modal synthesis and solving of the tasks without p2p correspondence.  The next point is that since the generator is taken from the Style GAN as pre-trained, discriminator is not used and therefore training is going on in the simplified form without all of the challenges related to adversary.  </a:t>
            </a:r>
            <a:endParaRPr/>
          </a:p>
        </p:txBody>
      </p:sp>
      <p:sp>
        <p:nvSpPr>
          <p:cNvPr id="113" name="Google Shape;113;gef64bc678b_0_3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de-DE"/>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ef64bc678b_0_2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ef64bc678b_0_25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457200" rtl="0" algn="l">
              <a:lnSpc>
                <a:spcPct val="90000"/>
              </a:lnSpc>
              <a:spcBef>
                <a:spcPts val="1000"/>
              </a:spcBef>
              <a:spcAft>
                <a:spcPts val="0"/>
              </a:spcAft>
              <a:buClr>
                <a:schemeClr val="dk1"/>
              </a:buClr>
              <a:buSzPts val="1100"/>
              <a:buFont typeface="Arial"/>
              <a:buNone/>
            </a:pPr>
            <a:r>
              <a:rPr lang="de-DE">
                <a:highlight>
                  <a:schemeClr val="lt1"/>
                </a:highlight>
              </a:rPr>
              <a:t>Coming to the architecture, one of the 2 basic components of a framework  is a StyleGAN generator. The choice of StyleGAN instead of any other is motivated by the fact that it shows state-of-the-art visual quality on the high resolution images and has a style-based architecture of generator that provides the property of globality and allows to avoid the locality bias problem. Latent space of the StyleGAN generator is disentangled and there are several possible </a:t>
            </a:r>
            <a:r>
              <a:rPr lang="de-DE">
                <a:highlight>
                  <a:schemeClr val="lt1"/>
                </a:highlight>
              </a:rPr>
              <a:t>approaches to stack it with an input. The most naive one exploits representation of the style in the form of a single 512-dimensional latent vector, and some meaningful manipulations for fine-tuning of this vector were invented. Usually they consider following to an inver first, edit later approach which has a limited reconstruction quality. Accuracy could be increased using extended latent space which consists of the 18 512-dimensional vectors that correspond to the 18 StyleGAN generator input layers. Per-image optimization over extended latent space shows high performance results, but takes a lot of time for the training. Therefore, the acceleration of the optimization is needed. And this acceleration can be achieved by the usage of the encoders tasked to infer an approximate latent space vector that will serve as a good initial point for the generator input. But then additional optimization is required. So, solving of a trade-off between fast and accurate inversion is a challenging task, and that’s why authors of the paper aimed to create a specific encoder that could achieve solving of this trade-off at best.</a:t>
            </a:r>
            <a:endParaRPr>
              <a:highlight>
                <a:schemeClr val="lt1"/>
              </a:highlight>
            </a:endParaRPr>
          </a:p>
        </p:txBody>
      </p:sp>
      <p:sp>
        <p:nvSpPr>
          <p:cNvPr id="124" name="Google Shape;124;gef64bc678b_0_25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de-DE"/>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ef64bc678b_0_40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ef64bc678b_0_40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de-DE"/>
              <a:t>The specificity of the proposed encoder is based on the use of the Feature Pyramid Network. In StyleGAN authors have shown that the different style inputs correspond to different level of details, which are roughly divided into three groups - coarse, medium and fine. Following this observation in pSp encoder backbone is extended with a feature pyramid, generating three levels of feature maps. Finally, the overall  formulation of the framework consists of this pyramidal encoder that aims to learn the latent code wrt the average style vector of the pre-trained generator.</a:t>
            </a:r>
            <a:endParaRPr/>
          </a:p>
        </p:txBody>
      </p:sp>
      <p:sp>
        <p:nvSpPr>
          <p:cNvPr id="159" name="Google Shape;159;gef64bc678b_0_40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de-DE"/>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ef64bc678b_0_4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ef64bc678b_0_41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de-DE"/>
              <a:t>Here is a slide, where you can see described above framework in a schematic representation. Map2style are simple </a:t>
            </a:r>
            <a:r>
              <a:rPr lang="de-DE"/>
              <a:t>intermediate</a:t>
            </a:r>
            <a:r>
              <a:rPr lang="de-DE"/>
              <a:t> networks that extract styles from the feature maps of the encoder.</a:t>
            </a:r>
            <a:endParaRPr/>
          </a:p>
        </p:txBody>
      </p:sp>
      <p:sp>
        <p:nvSpPr>
          <p:cNvPr id="170" name="Google Shape;170;gef64bc678b_0_41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de-DE"/>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ebf9b3f07b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ebf9b3f07b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9" name="Google Shape;179;gebf9b3f07b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de-DE"/>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ebf9b3f07b_0_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ebf9b3f07b_0_1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1" name="Google Shape;191;gebf9b3f07b_0_1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de-DE"/>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ebf9b3f07b_0_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ebf9b3f07b_0_3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1" name="Google Shape;201;gebf9b3f07b_0_3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de-DE"/>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elfolie">
  <p:cSld name="Titelfolie">
    <p:spTree>
      <p:nvGrpSpPr>
        <p:cNvPr id="15" name="Shape 15"/>
        <p:cNvGrpSpPr/>
        <p:nvPr/>
      </p:nvGrpSpPr>
      <p:grpSpPr>
        <a:xfrm>
          <a:off x="0" y="0"/>
          <a:ext cx="0" cy="0"/>
          <a:chOff x="0" y="0"/>
          <a:chExt cx="0" cy="0"/>
        </a:xfrm>
      </p:grpSpPr>
      <p:sp>
        <p:nvSpPr>
          <p:cNvPr id="16" name="Google Shape;16;p2"/>
          <p:cNvSpPr/>
          <p:nvPr/>
        </p:nvSpPr>
        <p:spPr>
          <a:xfrm>
            <a:off x="0" y="2316480"/>
            <a:ext cx="12192000" cy="4541520"/>
          </a:xfrm>
          <a:prstGeom prst="rect">
            <a:avLst/>
          </a:prstGeom>
          <a:solidFill>
            <a:srgbClr val="802433"/>
          </a:solidFill>
          <a:ln cap="flat" cmpd="sng" w="12700">
            <a:solidFill>
              <a:srgbClr val="80243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17" name="Google Shape;17;p2"/>
          <p:cNvPicPr preferRelativeResize="0"/>
          <p:nvPr/>
        </p:nvPicPr>
        <p:blipFill rotWithShape="1">
          <a:blip r:embed="rId2">
            <a:alphaModFix/>
          </a:blip>
          <a:srcRect b="0" l="0" r="0" t="0"/>
          <a:stretch/>
        </p:blipFill>
        <p:spPr>
          <a:xfrm>
            <a:off x="3815449" y="679269"/>
            <a:ext cx="3557843" cy="1062600"/>
          </a:xfrm>
          <a:prstGeom prst="rect">
            <a:avLst/>
          </a:prstGeom>
          <a:noFill/>
          <a:ln>
            <a:noFill/>
          </a:ln>
        </p:spPr>
      </p:pic>
      <p:cxnSp>
        <p:nvCxnSpPr>
          <p:cNvPr id="18" name="Google Shape;18;p2"/>
          <p:cNvCxnSpPr/>
          <p:nvPr/>
        </p:nvCxnSpPr>
        <p:spPr>
          <a:xfrm>
            <a:off x="1759129" y="4415250"/>
            <a:ext cx="8656320" cy="0"/>
          </a:xfrm>
          <a:prstGeom prst="straightConnector1">
            <a:avLst/>
          </a:prstGeom>
          <a:noFill/>
          <a:ln cap="flat" cmpd="sng" w="9525">
            <a:solidFill>
              <a:srgbClr val="F2F2F2"/>
            </a:solidFill>
            <a:prstDash val="solid"/>
            <a:miter lim="800000"/>
            <a:headEnd len="sm" w="sm" type="none"/>
            <a:tailEnd len="sm" w="sm" type="none"/>
          </a:ln>
        </p:spPr>
      </p:cxnSp>
      <p:sp>
        <p:nvSpPr>
          <p:cNvPr id="19" name="Google Shape;19;p2"/>
          <p:cNvSpPr txBox="1"/>
          <p:nvPr>
            <p:ph type="title"/>
          </p:nvPr>
        </p:nvSpPr>
        <p:spPr>
          <a:xfrm>
            <a:off x="1821611" y="2771900"/>
            <a:ext cx="8593838" cy="1325563"/>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4800"/>
              <a:buFont typeface="Calibri"/>
              <a:buNone/>
              <a:defRPr b="1" sz="4800">
                <a:solidFill>
                  <a:schemeClr val="lt1"/>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2"/>
          <p:cNvSpPr txBox="1"/>
          <p:nvPr>
            <p:ph idx="1" type="body"/>
          </p:nvPr>
        </p:nvSpPr>
        <p:spPr>
          <a:xfrm>
            <a:off x="1838115" y="4797042"/>
            <a:ext cx="8594725" cy="1603375"/>
          </a:xfrm>
          <a:prstGeom prst="rect">
            <a:avLst/>
          </a:prstGeom>
          <a:noFill/>
          <a:ln>
            <a:noFill/>
          </a:ln>
        </p:spPr>
        <p:txBody>
          <a:bodyPr anchorCtr="0" anchor="t" bIns="45700" lIns="91425" spcFirstLastPara="1" rIns="91425" wrap="square" tIns="45700">
            <a:normAutofit/>
          </a:bodyPr>
          <a:lstStyle>
            <a:lvl1pPr indent="-228600" lvl="0" marL="457200" algn="ctr">
              <a:lnSpc>
                <a:spcPct val="90000"/>
              </a:lnSpc>
              <a:spcBef>
                <a:spcPts val="1000"/>
              </a:spcBef>
              <a:spcAft>
                <a:spcPts val="0"/>
              </a:spcAft>
              <a:buClr>
                <a:schemeClr val="lt1"/>
              </a:buClr>
              <a:buSzPts val="2800"/>
              <a:buNone/>
              <a:defRPr>
                <a:solidFill>
                  <a:schemeClr val="lt1"/>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ld mit Überschrift" type="picTx">
  <p:cSld name="PICTURE_WITH_CAPTION_TEXT">
    <p:spTree>
      <p:nvGrpSpPr>
        <p:cNvPr id="72" name="Shape 72"/>
        <p:cNvGrpSpPr/>
        <p:nvPr/>
      </p:nvGrpSpPr>
      <p:grpSpPr>
        <a:xfrm>
          <a:off x="0" y="0"/>
          <a:ext cx="0" cy="0"/>
          <a:chOff x="0" y="0"/>
          <a:chExt cx="0" cy="0"/>
        </a:xfrm>
      </p:grpSpPr>
      <p:sp>
        <p:nvSpPr>
          <p:cNvPr id="73" name="Google Shape;73;p11"/>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4" name="Google Shape;74;p11"/>
          <p:cNvSpPr/>
          <p:nvPr>
            <p:ph idx="2" type="pic"/>
          </p:nvPr>
        </p:nvSpPr>
        <p:spPr>
          <a:xfrm>
            <a:off x="5183188" y="987425"/>
            <a:ext cx="6172200" cy="4873625"/>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3200"/>
              <a:buFont typeface="Arial"/>
              <a:buNone/>
              <a:defRPr b="0" i="0" sz="3200" u="none" cap="none" strike="noStrike">
                <a:solidFill>
                  <a:schemeClr val="dk1"/>
                </a:solidFill>
                <a:latin typeface="Calibri"/>
                <a:ea typeface="Calibri"/>
                <a:cs typeface="Calibri"/>
                <a:sym typeface="Calibri"/>
              </a:defRPr>
            </a:lvl1pPr>
            <a:lvl2pPr lvl="1" marR="0" rtl="0" algn="l">
              <a:lnSpc>
                <a:spcPct val="90000"/>
              </a:lnSpc>
              <a:spcBef>
                <a:spcPts val="50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75" name="Google Shape;75;p11"/>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6" name="Google Shape;76;p1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 name="Google Shape;77;p1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8" name="Google Shape;78;p1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de-DE"/>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el und vertikaler Text" type="vertTx">
  <p:cSld name="VERTICAL_TEXT">
    <p:spTree>
      <p:nvGrpSpPr>
        <p:cNvPr id="79" name="Shape 79"/>
        <p:cNvGrpSpPr/>
        <p:nvPr/>
      </p:nvGrpSpPr>
      <p:grpSpPr>
        <a:xfrm>
          <a:off x="0" y="0"/>
          <a:ext cx="0" cy="0"/>
          <a:chOff x="0" y="0"/>
          <a:chExt cx="0" cy="0"/>
        </a:xfrm>
      </p:grpSpPr>
      <p:sp>
        <p:nvSpPr>
          <p:cNvPr id="80" name="Google Shape;80;p1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1" name="Google Shape;81;p12"/>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 name="Google Shape;82;p1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3" name="Google Shape;83;p1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4" name="Google Shape;84;p1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de-DE"/>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kaler Titel und Text" type="vertTitleAndTx">
  <p:cSld name="VERTICAL_TITLE_AND_VERTICAL_TEXT">
    <p:spTree>
      <p:nvGrpSpPr>
        <p:cNvPr id="85" name="Shape 85"/>
        <p:cNvGrpSpPr/>
        <p:nvPr/>
      </p:nvGrpSpPr>
      <p:grpSpPr>
        <a:xfrm>
          <a:off x="0" y="0"/>
          <a:ext cx="0" cy="0"/>
          <a:chOff x="0" y="0"/>
          <a:chExt cx="0" cy="0"/>
        </a:xfrm>
      </p:grpSpPr>
      <p:sp>
        <p:nvSpPr>
          <p:cNvPr id="86" name="Google Shape;86;p13"/>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7" name="Google Shape;87;p13"/>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8" name="Google Shape;88;p1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9" name="Google Shape;89;p1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0" name="Google Shape;90;p1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de-DE"/>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el und Inhalt">
  <p:cSld name="Titel und Inhalt">
    <p:spTree>
      <p:nvGrpSpPr>
        <p:cNvPr id="21" name="Shape 21"/>
        <p:cNvGrpSpPr/>
        <p:nvPr/>
      </p:nvGrpSpPr>
      <p:grpSpPr>
        <a:xfrm>
          <a:off x="0" y="0"/>
          <a:ext cx="0" cy="0"/>
          <a:chOff x="0" y="0"/>
          <a:chExt cx="0" cy="0"/>
        </a:xfrm>
      </p:grpSpPr>
      <p:sp>
        <p:nvSpPr>
          <p:cNvPr id="22" name="Google Shape;22;p3"/>
          <p:cNvSpPr txBox="1"/>
          <p:nvPr>
            <p:ph type="title"/>
          </p:nvPr>
        </p:nvSpPr>
        <p:spPr>
          <a:xfrm>
            <a:off x="582283" y="485895"/>
            <a:ext cx="11020245" cy="799441"/>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4400"/>
              <a:buFont typeface="Calibri"/>
              <a:buNone/>
              <a:defRPr b="1">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 name="Google Shape;23;p3"/>
          <p:cNvSpPr txBox="1"/>
          <p:nvPr>
            <p:ph idx="1" type="body"/>
          </p:nvPr>
        </p:nvSpPr>
        <p:spPr>
          <a:xfrm>
            <a:off x="582283" y="1429170"/>
            <a:ext cx="11020245" cy="4695585"/>
          </a:xfrm>
          <a:prstGeom prst="rect">
            <a:avLst/>
          </a:prstGeom>
          <a:noFill/>
          <a:ln>
            <a:noFill/>
          </a:ln>
        </p:spPr>
        <p:txBody>
          <a:bodyPr anchorCtr="0" anchor="t" bIns="45700" lIns="91425" spcFirstLastPara="1" rIns="91425" wrap="square" tIns="45700">
            <a:normAutofit/>
          </a:bodyPr>
          <a:lstStyle>
            <a:lvl1pPr indent="-381000" lvl="0" marL="457200" algn="l">
              <a:lnSpc>
                <a:spcPct val="90000"/>
              </a:lnSpc>
              <a:spcBef>
                <a:spcPts val="1000"/>
              </a:spcBef>
              <a:spcAft>
                <a:spcPts val="0"/>
              </a:spcAft>
              <a:buClr>
                <a:schemeClr val="dk1"/>
              </a:buClr>
              <a:buSzPts val="2400"/>
              <a:buChar char="•"/>
              <a:defRPr sz="2400"/>
            </a:lvl1pPr>
            <a:lvl2pPr indent="-355600" lvl="1" marL="914400" algn="l">
              <a:lnSpc>
                <a:spcPct val="90000"/>
              </a:lnSpc>
              <a:spcBef>
                <a:spcPts val="500"/>
              </a:spcBef>
              <a:spcAft>
                <a:spcPts val="0"/>
              </a:spcAft>
              <a:buClr>
                <a:schemeClr val="dk1"/>
              </a:buClr>
              <a:buSzPts val="2000"/>
              <a:buChar char="•"/>
              <a:defRPr sz="2000"/>
            </a:lvl2pPr>
            <a:lvl3pPr indent="-342900" lvl="2" marL="1371600" algn="l">
              <a:lnSpc>
                <a:spcPct val="90000"/>
              </a:lnSpc>
              <a:spcBef>
                <a:spcPts val="500"/>
              </a:spcBef>
              <a:spcAft>
                <a:spcPts val="0"/>
              </a:spcAft>
              <a:buClr>
                <a:schemeClr val="dk1"/>
              </a:buClr>
              <a:buSzPts val="1800"/>
              <a:buChar char="•"/>
              <a:defRPr sz="1800"/>
            </a:lvl3pPr>
            <a:lvl4pPr indent="-330200" lvl="3" marL="1828800" algn="l">
              <a:lnSpc>
                <a:spcPct val="90000"/>
              </a:lnSpc>
              <a:spcBef>
                <a:spcPts val="500"/>
              </a:spcBef>
              <a:spcAft>
                <a:spcPts val="0"/>
              </a:spcAft>
              <a:buClr>
                <a:schemeClr val="dk1"/>
              </a:buClr>
              <a:buSzPts val="1600"/>
              <a:buChar char="•"/>
              <a:defRPr sz="1600"/>
            </a:lvl4pPr>
            <a:lvl5pPr indent="-330200" lvl="4" marL="2286000" algn="l">
              <a:lnSpc>
                <a:spcPct val="90000"/>
              </a:lnSpc>
              <a:spcBef>
                <a:spcPts val="500"/>
              </a:spcBef>
              <a:spcAft>
                <a:spcPts val="0"/>
              </a:spcAft>
              <a:buClr>
                <a:schemeClr val="dk1"/>
              </a:buClr>
              <a:buSzPts val="1600"/>
              <a:buChar char="•"/>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 name="Google Shape;24;p3"/>
          <p:cNvSpPr/>
          <p:nvPr/>
        </p:nvSpPr>
        <p:spPr>
          <a:xfrm>
            <a:off x="-25882" y="6418053"/>
            <a:ext cx="12269639" cy="439947"/>
          </a:xfrm>
          <a:prstGeom prst="rect">
            <a:avLst/>
          </a:prstGeom>
          <a:solidFill>
            <a:srgbClr val="802433"/>
          </a:solidFill>
          <a:ln cap="flat" cmpd="sng" w="12700">
            <a:solidFill>
              <a:srgbClr val="80243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5" name="Google Shape;25;p3"/>
          <p:cNvSpPr txBox="1"/>
          <p:nvPr>
            <p:ph idx="12" type="sldNum"/>
          </p:nvPr>
        </p:nvSpPr>
        <p:spPr>
          <a:xfrm>
            <a:off x="8860773" y="6455463"/>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de-DE"/>
              <a:t>‹#›</a:t>
            </a:fld>
            <a:endParaRPr/>
          </a:p>
        </p:txBody>
      </p:sp>
      <p:pic>
        <p:nvPicPr>
          <p:cNvPr id="26" name="Google Shape;26;p3"/>
          <p:cNvPicPr preferRelativeResize="0"/>
          <p:nvPr/>
        </p:nvPicPr>
        <p:blipFill rotWithShape="1">
          <a:blip r:embed="rId2">
            <a:alphaModFix/>
          </a:blip>
          <a:srcRect b="0" l="0" r="0" t="0"/>
          <a:stretch/>
        </p:blipFill>
        <p:spPr>
          <a:xfrm>
            <a:off x="10053283" y="379781"/>
            <a:ext cx="1549245" cy="462704"/>
          </a:xfrm>
          <a:prstGeom prst="rect">
            <a:avLst/>
          </a:prstGeom>
          <a:noFill/>
          <a:ln>
            <a:noFill/>
          </a:ln>
        </p:spPr>
      </p:pic>
      <p:sp>
        <p:nvSpPr>
          <p:cNvPr id="27" name="Google Shape;27;p3"/>
          <p:cNvSpPr txBox="1"/>
          <p:nvPr>
            <p:ph idx="2" type="body"/>
          </p:nvPr>
        </p:nvSpPr>
        <p:spPr>
          <a:xfrm>
            <a:off x="582613" y="6515158"/>
            <a:ext cx="4800270" cy="230698"/>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lt1"/>
              </a:buClr>
              <a:buSzPts val="1200"/>
              <a:buNone/>
              <a:defRPr sz="1200">
                <a:solidFill>
                  <a:schemeClr val="lt1"/>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elfolie">
  <p:cSld name="1_Titelfolie">
    <p:spTree>
      <p:nvGrpSpPr>
        <p:cNvPr id="28" name="Shape 28"/>
        <p:cNvGrpSpPr/>
        <p:nvPr/>
      </p:nvGrpSpPr>
      <p:grpSpPr>
        <a:xfrm>
          <a:off x="0" y="0"/>
          <a:ext cx="0" cy="0"/>
          <a:chOff x="0" y="0"/>
          <a:chExt cx="0" cy="0"/>
        </a:xfrm>
      </p:grpSpPr>
      <p:sp>
        <p:nvSpPr>
          <p:cNvPr id="29" name="Google Shape;29;p4"/>
          <p:cNvSpPr/>
          <p:nvPr/>
        </p:nvSpPr>
        <p:spPr>
          <a:xfrm>
            <a:off x="0" y="0"/>
            <a:ext cx="12192000" cy="5960853"/>
          </a:xfrm>
          <a:prstGeom prst="rect">
            <a:avLst/>
          </a:prstGeom>
          <a:solidFill>
            <a:srgbClr val="802433"/>
          </a:solidFill>
          <a:ln cap="flat" cmpd="sng" w="12700">
            <a:solidFill>
              <a:srgbClr val="80243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cxnSp>
        <p:nvCxnSpPr>
          <p:cNvPr id="30" name="Google Shape;30;p4"/>
          <p:cNvCxnSpPr/>
          <p:nvPr/>
        </p:nvCxnSpPr>
        <p:spPr>
          <a:xfrm>
            <a:off x="1767840" y="3474971"/>
            <a:ext cx="8656320" cy="0"/>
          </a:xfrm>
          <a:prstGeom prst="straightConnector1">
            <a:avLst/>
          </a:prstGeom>
          <a:noFill/>
          <a:ln cap="flat" cmpd="sng" w="9525">
            <a:solidFill>
              <a:srgbClr val="F2F2F2"/>
            </a:solidFill>
            <a:prstDash val="solid"/>
            <a:miter lim="800000"/>
            <a:headEnd len="sm" w="sm" type="none"/>
            <a:tailEnd len="sm" w="sm" type="none"/>
          </a:ln>
        </p:spPr>
      </p:cxnSp>
      <p:sp>
        <p:nvSpPr>
          <p:cNvPr id="31" name="Google Shape;31;p4"/>
          <p:cNvSpPr txBox="1"/>
          <p:nvPr>
            <p:ph type="title"/>
          </p:nvPr>
        </p:nvSpPr>
        <p:spPr>
          <a:xfrm>
            <a:off x="1821611" y="2357834"/>
            <a:ext cx="8593838" cy="1325563"/>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4800"/>
              <a:buFont typeface="Calibri"/>
              <a:buNone/>
              <a:defRPr b="1" sz="4800">
                <a:solidFill>
                  <a:schemeClr val="lt1"/>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 name="Google Shape;32;p4"/>
          <p:cNvSpPr txBox="1"/>
          <p:nvPr>
            <p:ph idx="1" type="body"/>
          </p:nvPr>
        </p:nvSpPr>
        <p:spPr>
          <a:xfrm>
            <a:off x="1838115" y="3649733"/>
            <a:ext cx="8594725" cy="1603375"/>
          </a:xfrm>
          <a:prstGeom prst="rect">
            <a:avLst/>
          </a:prstGeom>
          <a:noFill/>
          <a:ln>
            <a:noFill/>
          </a:ln>
        </p:spPr>
        <p:txBody>
          <a:bodyPr anchorCtr="0" anchor="t" bIns="45700" lIns="91425" spcFirstLastPara="1" rIns="91425" wrap="square" tIns="45700">
            <a:normAutofit/>
          </a:bodyPr>
          <a:lstStyle>
            <a:lvl1pPr indent="-228600" lvl="0" marL="457200" algn="ctr">
              <a:lnSpc>
                <a:spcPct val="90000"/>
              </a:lnSpc>
              <a:spcBef>
                <a:spcPts val="1000"/>
              </a:spcBef>
              <a:spcAft>
                <a:spcPts val="0"/>
              </a:spcAft>
              <a:buClr>
                <a:schemeClr val="lt1"/>
              </a:buClr>
              <a:buSzPts val="2000"/>
              <a:buNone/>
              <a:defRPr sz="2000">
                <a:solidFill>
                  <a:schemeClr val="lt1"/>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33" name="Google Shape;33;p4"/>
          <p:cNvPicPr preferRelativeResize="0"/>
          <p:nvPr/>
        </p:nvPicPr>
        <p:blipFill rotWithShape="1">
          <a:blip r:embed="rId2">
            <a:alphaModFix/>
          </a:blip>
          <a:srcRect b="0" l="0" r="0" t="0"/>
          <a:stretch/>
        </p:blipFill>
        <p:spPr>
          <a:xfrm>
            <a:off x="5157291" y="6135614"/>
            <a:ext cx="1877417" cy="560717"/>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Zwei Inhalte" type="twoObj">
  <p:cSld name="TWO_OBJECTS">
    <p:spTree>
      <p:nvGrpSpPr>
        <p:cNvPr id="34" name="Shape 34"/>
        <p:cNvGrpSpPr/>
        <p:nvPr/>
      </p:nvGrpSpPr>
      <p:grpSpPr>
        <a:xfrm>
          <a:off x="0" y="0"/>
          <a:ext cx="0" cy="0"/>
          <a:chOff x="0" y="0"/>
          <a:chExt cx="0" cy="0"/>
        </a:xfrm>
      </p:grpSpPr>
      <p:sp>
        <p:nvSpPr>
          <p:cNvPr id="35" name="Google Shape;35;p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6" name="Google Shape;36;p5"/>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 name="Google Shape;37;p5"/>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 name="Google Shape;38;p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 name="Google Shape;39;p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0" name="Google Shape;40;p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de-DE"/>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bschnitts-&#10;überschrift" type="secHead">
  <p:cSld name="SECTION_HEADER">
    <p:spTree>
      <p:nvGrpSpPr>
        <p:cNvPr id="41" name="Shape 41"/>
        <p:cNvGrpSpPr/>
        <p:nvPr/>
      </p:nvGrpSpPr>
      <p:grpSpPr>
        <a:xfrm>
          <a:off x="0" y="0"/>
          <a:ext cx="0" cy="0"/>
          <a:chOff x="0" y="0"/>
          <a:chExt cx="0" cy="0"/>
        </a:xfrm>
      </p:grpSpPr>
      <p:sp>
        <p:nvSpPr>
          <p:cNvPr id="42" name="Google Shape;42;p6"/>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3" name="Google Shape;43;p6"/>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44" name="Google Shape;44;p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5" name="Google Shape;45;p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6" name="Google Shape;46;p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de-DE"/>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gleich" type="twoTxTwoObj">
  <p:cSld name="TWO_OBJECTS_WITH_TEXT">
    <p:spTree>
      <p:nvGrpSpPr>
        <p:cNvPr id="47" name="Shape 47"/>
        <p:cNvGrpSpPr/>
        <p:nvPr/>
      </p:nvGrpSpPr>
      <p:grpSpPr>
        <a:xfrm>
          <a:off x="0" y="0"/>
          <a:ext cx="0" cy="0"/>
          <a:chOff x="0" y="0"/>
          <a:chExt cx="0" cy="0"/>
        </a:xfrm>
      </p:grpSpPr>
      <p:sp>
        <p:nvSpPr>
          <p:cNvPr id="48" name="Google Shape;48;p7"/>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 name="Google Shape;49;p7"/>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 name="Google Shape;50;p7"/>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 name="Google Shape;51;p7"/>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 name="Google Shape;52;p7"/>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 name="Google Shape;53;p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 name="Google Shape;54;p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5" name="Google Shape;55;p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de-DE"/>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r Titel" type="titleOnly">
  <p:cSld name="TITLE_ONLY">
    <p:spTree>
      <p:nvGrpSpPr>
        <p:cNvPr id="56" name="Shape 56"/>
        <p:cNvGrpSpPr/>
        <p:nvPr/>
      </p:nvGrpSpPr>
      <p:grpSpPr>
        <a:xfrm>
          <a:off x="0" y="0"/>
          <a:ext cx="0" cy="0"/>
          <a:chOff x="0" y="0"/>
          <a:chExt cx="0" cy="0"/>
        </a:xfrm>
      </p:grpSpPr>
      <p:sp>
        <p:nvSpPr>
          <p:cNvPr id="57" name="Google Shape;57;p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 name="Google Shape;58;p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 name="Google Shape;59;p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de-DE"/>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er" type="blank">
  <p:cSld name="BLANK">
    <p:spTree>
      <p:nvGrpSpPr>
        <p:cNvPr id="61" name="Shape 61"/>
        <p:cNvGrpSpPr/>
        <p:nvPr/>
      </p:nvGrpSpPr>
      <p:grpSpPr>
        <a:xfrm>
          <a:off x="0" y="0"/>
          <a:ext cx="0" cy="0"/>
          <a:chOff x="0" y="0"/>
          <a:chExt cx="0" cy="0"/>
        </a:xfrm>
      </p:grpSpPr>
      <p:sp>
        <p:nvSpPr>
          <p:cNvPr id="62" name="Google Shape;62;p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 name="Google Shape;64;p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de-DE"/>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halt mit Überschrift" type="objTx">
  <p:cSld name="OBJECT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10"/>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8" name="Google Shape;68;p10"/>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 name="Google Shape;69;p1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1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1" name="Google Shape;71;p1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de-DE"/>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3" name="Google Shape;13;p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4" name="Google Shape;14;p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de-DE"/>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7.png"/><Relationship Id="rId4" Type="http://schemas.openxmlformats.org/officeDocument/2006/relationships/image" Target="../media/image6.png"/><Relationship Id="rId5" Type="http://schemas.openxmlformats.org/officeDocument/2006/relationships/image" Target="../media/image16.png"/><Relationship Id="rId6"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3.png"/><Relationship Id="rId4" Type="http://schemas.openxmlformats.org/officeDocument/2006/relationships/image" Target="../media/image11.png"/><Relationship Id="rId5" Type="http://schemas.openxmlformats.org/officeDocument/2006/relationships/image" Target="../media/image1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5.png"/><Relationship Id="rId4" Type="http://schemas.openxmlformats.org/officeDocument/2006/relationships/image" Target="../media/image14.png"/><Relationship Id="rId5" Type="http://schemas.openxmlformats.org/officeDocument/2006/relationships/image" Target="../media/image1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5.png"/><Relationship Id="rId4" Type="http://schemas.openxmlformats.org/officeDocument/2006/relationships/image" Target="../media/image4.png"/><Relationship Id="rId5" Type="http://schemas.openxmlformats.org/officeDocument/2006/relationships/hyperlink" Target="http://drive.google.com/file/d/1yeVdStYQRXU7XK5MNGHDejtAsfFWvuf0/view" TargetMode="External"/><Relationship Id="rId6"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14"/>
          <p:cNvSpPr txBox="1"/>
          <p:nvPr>
            <p:ph type="title"/>
          </p:nvPr>
        </p:nvSpPr>
        <p:spPr>
          <a:xfrm>
            <a:off x="1821611" y="2771900"/>
            <a:ext cx="8593800" cy="1325700"/>
          </a:xfrm>
          <a:prstGeom prst="rect">
            <a:avLst/>
          </a:prstGeom>
        </p:spPr>
        <p:txBody>
          <a:bodyPr anchorCtr="0" anchor="ctr" bIns="45700" lIns="91425" spcFirstLastPara="1" rIns="91425" wrap="square" tIns="45700">
            <a:normAutofit fontScale="90000"/>
          </a:bodyPr>
          <a:lstStyle/>
          <a:p>
            <a:pPr indent="0" lvl="0" marL="0" rtl="0" algn="ctr">
              <a:spcBef>
                <a:spcPts val="0"/>
              </a:spcBef>
              <a:spcAft>
                <a:spcPts val="0"/>
              </a:spcAft>
              <a:buNone/>
            </a:pPr>
            <a:r>
              <a:rPr lang="de-DE"/>
              <a:t>StyleGAN encoder for image-to-image translation</a:t>
            </a:r>
            <a:endParaRPr/>
          </a:p>
        </p:txBody>
      </p:sp>
      <p:sp>
        <p:nvSpPr>
          <p:cNvPr id="97" name="Google Shape;97;p14"/>
          <p:cNvSpPr txBox="1"/>
          <p:nvPr/>
        </p:nvSpPr>
        <p:spPr>
          <a:xfrm>
            <a:off x="2974550" y="4584850"/>
            <a:ext cx="6064800" cy="24843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de-DE" sz="2800">
                <a:solidFill>
                  <a:schemeClr val="lt1"/>
                </a:solidFill>
                <a:latin typeface="Calibri"/>
                <a:ea typeface="Calibri"/>
                <a:cs typeface="Calibri"/>
                <a:sym typeface="Calibri"/>
              </a:rPr>
              <a:t>Vision and Perception </a:t>
            </a:r>
            <a:endParaRPr b="1" sz="2800">
              <a:solidFill>
                <a:schemeClr val="lt1"/>
              </a:solidFill>
              <a:latin typeface="Calibri"/>
              <a:ea typeface="Calibri"/>
              <a:cs typeface="Calibri"/>
              <a:sym typeface="Calibri"/>
            </a:endParaRPr>
          </a:p>
          <a:p>
            <a:pPr indent="0" lvl="0" marL="0" rtl="0" algn="ctr">
              <a:lnSpc>
                <a:spcPct val="90000"/>
              </a:lnSpc>
              <a:spcBef>
                <a:spcPts val="0"/>
              </a:spcBef>
              <a:spcAft>
                <a:spcPts val="0"/>
              </a:spcAft>
              <a:buNone/>
            </a:pPr>
            <a:r>
              <a:rPr b="1" lang="de-DE" sz="2800">
                <a:solidFill>
                  <a:schemeClr val="lt1"/>
                </a:solidFill>
                <a:latin typeface="Calibri"/>
                <a:ea typeface="Calibri"/>
                <a:cs typeface="Calibri"/>
                <a:sym typeface="Calibri"/>
              </a:rPr>
              <a:t>project</a:t>
            </a:r>
            <a:endParaRPr b="1" sz="2800">
              <a:solidFill>
                <a:schemeClr val="lt1"/>
              </a:solidFill>
              <a:latin typeface="Calibri"/>
              <a:ea typeface="Calibri"/>
              <a:cs typeface="Calibri"/>
              <a:sym typeface="Calibri"/>
            </a:endParaRPr>
          </a:p>
          <a:p>
            <a:pPr indent="0" lvl="0" marL="0" rtl="0" algn="ctr">
              <a:lnSpc>
                <a:spcPct val="90000"/>
              </a:lnSpc>
              <a:spcBef>
                <a:spcPts val="0"/>
              </a:spcBef>
              <a:spcAft>
                <a:spcPts val="0"/>
              </a:spcAft>
              <a:buNone/>
            </a:pPr>
            <a:br>
              <a:rPr i="1" lang="de-DE" sz="2800">
                <a:solidFill>
                  <a:schemeClr val="lt1"/>
                </a:solidFill>
                <a:latin typeface="Calibri"/>
                <a:ea typeface="Calibri"/>
                <a:cs typeface="Calibri"/>
                <a:sym typeface="Calibri"/>
              </a:rPr>
            </a:br>
            <a:r>
              <a:rPr i="1" lang="de-DE" sz="2800">
                <a:solidFill>
                  <a:schemeClr val="lt1"/>
                </a:solidFill>
                <a:latin typeface="Calibri"/>
                <a:ea typeface="Calibri"/>
                <a:cs typeface="Calibri"/>
                <a:sym typeface="Calibri"/>
              </a:rPr>
              <a:t>  </a:t>
            </a:r>
            <a:r>
              <a:rPr lang="de-DE" sz="1800">
                <a:solidFill>
                  <a:schemeClr val="lt1"/>
                </a:solidFill>
                <a:latin typeface="Calibri"/>
                <a:ea typeface="Calibri"/>
                <a:cs typeface="Calibri"/>
                <a:sym typeface="Calibri"/>
              </a:rPr>
              <a:t>September,</a:t>
            </a:r>
            <a:r>
              <a:rPr lang="de-DE" sz="1800">
                <a:solidFill>
                  <a:schemeClr val="lt1"/>
                </a:solidFill>
                <a:latin typeface="Calibri"/>
                <a:ea typeface="Calibri"/>
                <a:cs typeface="Calibri"/>
                <a:sym typeface="Calibri"/>
              </a:rPr>
              <a:t> 2021 </a:t>
            </a:r>
            <a:br>
              <a:rPr lang="de-DE" sz="2800">
                <a:solidFill>
                  <a:schemeClr val="lt1"/>
                </a:solidFill>
                <a:latin typeface="Calibri"/>
                <a:ea typeface="Calibri"/>
                <a:cs typeface="Calibri"/>
                <a:sym typeface="Calibri"/>
              </a:rPr>
            </a:br>
            <a:br>
              <a:rPr lang="de-DE" sz="1800">
                <a:solidFill>
                  <a:schemeClr val="lt1"/>
                </a:solidFill>
                <a:latin typeface="Calibri"/>
                <a:ea typeface="Calibri"/>
                <a:cs typeface="Calibri"/>
                <a:sym typeface="Calibri"/>
              </a:rPr>
            </a:br>
            <a:r>
              <a:rPr lang="de-DE" sz="1800">
                <a:solidFill>
                  <a:schemeClr val="lt1"/>
                </a:solidFill>
                <a:latin typeface="Calibri"/>
                <a:ea typeface="Calibri"/>
                <a:cs typeface="Calibri"/>
                <a:sym typeface="Calibri"/>
              </a:rPr>
              <a:t>          (Amila Sikalo - 1938032) &amp; (Olga Sorokoletova - 1937430)</a:t>
            </a:r>
            <a:endParaRPr sz="1800">
              <a:solidFill>
                <a:schemeClr val="lt1"/>
              </a:solidFill>
              <a:latin typeface="Calibri"/>
              <a:ea typeface="Calibri"/>
              <a:cs typeface="Calibri"/>
              <a:sym typeface="Calibri"/>
            </a:endParaRPr>
          </a:p>
          <a:p>
            <a:pPr indent="0" lvl="0" marL="0" rtl="0" algn="ctr">
              <a:lnSpc>
                <a:spcPct val="90000"/>
              </a:lnSpc>
              <a:spcBef>
                <a:spcPts val="0"/>
              </a:spcBef>
              <a:spcAft>
                <a:spcPts val="0"/>
              </a:spcAft>
              <a:buNone/>
            </a:pPr>
            <a:r>
              <a:t/>
            </a:r>
            <a:endParaRPr i="1" sz="1800">
              <a:solidFill>
                <a:schemeClr val="lt1"/>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23"/>
          <p:cNvSpPr txBox="1"/>
          <p:nvPr>
            <p:ph type="title"/>
          </p:nvPr>
        </p:nvSpPr>
        <p:spPr>
          <a:xfrm>
            <a:off x="582283" y="485895"/>
            <a:ext cx="11020200" cy="7995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de-DE"/>
              <a:t>StyleGAN results </a:t>
            </a:r>
            <a:endParaRPr/>
          </a:p>
        </p:txBody>
      </p:sp>
      <p:sp>
        <p:nvSpPr>
          <p:cNvPr id="210" name="Google Shape;210;p23"/>
          <p:cNvSpPr txBox="1"/>
          <p:nvPr>
            <p:ph idx="12" type="sldNum"/>
          </p:nvPr>
        </p:nvSpPr>
        <p:spPr>
          <a:xfrm>
            <a:off x="8860773" y="6455463"/>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de-DE"/>
              <a:t>‹#›</a:t>
            </a:fld>
            <a:endParaRPr/>
          </a:p>
        </p:txBody>
      </p:sp>
      <p:sp>
        <p:nvSpPr>
          <p:cNvPr id="211" name="Google Shape;211;p23"/>
          <p:cNvSpPr txBox="1"/>
          <p:nvPr>
            <p:ph idx="2" type="body"/>
          </p:nvPr>
        </p:nvSpPr>
        <p:spPr>
          <a:xfrm>
            <a:off x="582613" y="6515158"/>
            <a:ext cx="4800300" cy="2307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de-DE"/>
              <a:t>StyleGAN encoder for image-to-image translation</a:t>
            </a:r>
            <a:endParaRPr/>
          </a:p>
        </p:txBody>
      </p:sp>
      <p:pic>
        <p:nvPicPr>
          <p:cNvPr id="212" name="Google Shape;212;p23"/>
          <p:cNvPicPr preferRelativeResize="0"/>
          <p:nvPr/>
        </p:nvPicPr>
        <p:blipFill>
          <a:blip r:embed="rId3">
            <a:alphaModFix/>
          </a:blip>
          <a:stretch>
            <a:fillRect/>
          </a:stretch>
        </p:blipFill>
        <p:spPr>
          <a:xfrm>
            <a:off x="585900" y="1933513"/>
            <a:ext cx="2944087" cy="181095"/>
          </a:xfrm>
          <a:prstGeom prst="rect">
            <a:avLst/>
          </a:prstGeom>
          <a:noFill/>
          <a:ln>
            <a:noFill/>
          </a:ln>
        </p:spPr>
      </p:pic>
      <p:pic>
        <p:nvPicPr>
          <p:cNvPr id="213" name="Google Shape;213;p23"/>
          <p:cNvPicPr preferRelativeResize="0"/>
          <p:nvPr/>
        </p:nvPicPr>
        <p:blipFill>
          <a:blip r:embed="rId4">
            <a:alphaModFix/>
          </a:blip>
          <a:stretch>
            <a:fillRect/>
          </a:stretch>
        </p:blipFill>
        <p:spPr>
          <a:xfrm>
            <a:off x="582275" y="2566699"/>
            <a:ext cx="9544000" cy="549950"/>
          </a:xfrm>
          <a:prstGeom prst="rect">
            <a:avLst/>
          </a:prstGeom>
          <a:noFill/>
          <a:ln>
            <a:noFill/>
          </a:ln>
        </p:spPr>
      </p:pic>
      <p:pic>
        <p:nvPicPr>
          <p:cNvPr id="214" name="Google Shape;214;p23"/>
          <p:cNvPicPr preferRelativeResize="0"/>
          <p:nvPr/>
        </p:nvPicPr>
        <p:blipFill>
          <a:blip r:embed="rId5">
            <a:alphaModFix/>
          </a:blip>
          <a:stretch>
            <a:fillRect/>
          </a:stretch>
        </p:blipFill>
        <p:spPr>
          <a:xfrm>
            <a:off x="582625" y="3457414"/>
            <a:ext cx="10825143" cy="619125"/>
          </a:xfrm>
          <a:prstGeom prst="rect">
            <a:avLst/>
          </a:prstGeom>
          <a:noFill/>
          <a:ln>
            <a:noFill/>
          </a:ln>
        </p:spPr>
      </p:pic>
      <p:pic>
        <p:nvPicPr>
          <p:cNvPr id="215" name="Google Shape;215;p23"/>
          <p:cNvPicPr preferRelativeResize="0"/>
          <p:nvPr/>
        </p:nvPicPr>
        <p:blipFill>
          <a:blip r:embed="rId6">
            <a:alphaModFix/>
          </a:blip>
          <a:stretch>
            <a:fillRect/>
          </a:stretch>
        </p:blipFill>
        <p:spPr>
          <a:xfrm>
            <a:off x="585900" y="4497326"/>
            <a:ext cx="11020199" cy="1620874"/>
          </a:xfrm>
          <a:prstGeom prst="rect">
            <a:avLst/>
          </a:prstGeom>
          <a:noFill/>
          <a:ln>
            <a:noFill/>
          </a:ln>
        </p:spPr>
      </p:pic>
      <p:sp>
        <p:nvSpPr>
          <p:cNvPr id="216" name="Google Shape;216;p23"/>
          <p:cNvSpPr txBox="1"/>
          <p:nvPr/>
        </p:nvSpPr>
        <p:spPr>
          <a:xfrm>
            <a:off x="582275" y="5736175"/>
            <a:ext cx="1403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alibri"/>
              <a:ea typeface="Calibri"/>
              <a:cs typeface="Calibri"/>
              <a:sym typeface="Calibri"/>
            </a:endParaRPr>
          </a:p>
        </p:txBody>
      </p:sp>
      <p:sp>
        <p:nvSpPr>
          <p:cNvPr id="217" name="Google Shape;217;p23"/>
          <p:cNvSpPr txBox="1"/>
          <p:nvPr/>
        </p:nvSpPr>
        <p:spPr>
          <a:xfrm>
            <a:off x="582275" y="1511025"/>
            <a:ext cx="217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de-DE">
                <a:latin typeface="Calibri"/>
                <a:ea typeface="Calibri"/>
                <a:cs typeface="Calibri"/>
                <a:sym typeface="Calibri"/>
              </a:rPr>
              <a:t>Model resolution: 4 x 4 </a:t>
            </a:r>
            <a:endParaRPr>
              <a:latin typeface="Calibri"/>
              <a:ea typeface="Calibri"/>
              <a:cs typeface="Calibri"/>
              <a:sym typeface="Calibri"/>
            </a:endParaRPr>
          </a:p>
        </p:txBody>
      </p:sp>
      <p:sp>
        <p:nvSpPr>
          <p:cNvPr id="218" name="Google Shape;218;p23"/>
          <p:cNvSpPr txBox="1"/>
          <p:nvPr/>
        </p:nvSpPr>
        <p:spPr>
          <a:xfrm>
            <a:off x="582275" y="2136863"/>
            <a:ext cx="217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de-DE">
                <a:latin typeface="Calibri"/>
                <a:ea typeface="Calibri"/>
                <a:cs typeface="Calibri"/>
                <a:sym typeface="Calibri"/>
              </a:rPr>
              <a:t>Model resolution: 8 x 8 </a:t>
            </a:r>
            <a:endParaRPr>
              <a:latin typeface="Calibri"/>
              <a:ea typeface="Calibri"/>
              <a:cs typeface="Calibri"/>
              <a:sym typeface="Calibri"/>
            </a:endParaRPr>
          </a:p>
        </p:txBody>
      </p:sp>
      <p:sp>
        <p:nvSpPr>
          <p:cNvPr id="219" name="Google Shape;219;p23"/>
          <p:cNvSpPr txBox="1"/>
          <p:nvPr/>
        </p:nvSpPr>
        <p:spPr>
          <a:xfrm>
            <a:off x="582275" y="3057225"/>
            <a:ext cx="217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de-DE">
                <a:latin typeface="Calibri"/>
                <a:ea typeface="Calibri"/>
                <a:cs typeface="Calibri"/>
                <a:sym typeface="Calibri"/>
              </a:rPr>
              <a:t>Model resolution: 16 x 16 </a:t>
            </a:r>
            <a:endParaRPr>
              <a:latin typeface="Calibri"/>
              <a:ea typeface="Calibri"/>
              <a:cs typeface="Calibri"/>
              <a:sym typeface="Calibri"/>
            </a:endParaRPr>
          </a:p>
        </p:txBody>
      </p:sp>
      <p:sp>
        <p:nvSpPr>
          <p:cNvPr id="220" name="Google Shape;220;p23"/>
          <p:cNvSpPr txBox="1"/>
          <p:nvPr/>
        </p:nvSpPr>
        <p:spPr>
          <a:xfrm>
            <a:off x="585900" y="4069888"/>
            <a:ext cx="2391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de-DE">
                <a:latin typeface="Calibri"/>
                <a:ea typeface="Calibri"/>
                <a:cs typeface="Calibri"/>
                <a:sym typeface="Calibri"/>
              </a:rPr>
              <a:t>Model resolution: 128 x 128 </a:t>
            </a:r>
            <a:endParaRPr>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24"/>
          <p:cNvSpPr txBox="1"/>
          <p:nvPr>
            <p:ph idx="12" type="sldNum"/>
          </p:nvPr>
        </p:nvSpPr>
        <p:spPr>
          <a:xfrm>
            <a:off x="8860773" y="6455463"/>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de-DE"/>
              <a:t>‹#›</a:t>
            </a:fld>
            <a:endParaRPr/>
          </a:p>
        </p:txBody>
      </p:sp>
      <p:pic>
        <p:nvPicPr>
          <p:cNvPr id="227" name="Google Shape;227;p24"/>
          <p:cNvPicPr preferRelativeResize="0"/>
          <p:nvPr/>
        </p:nvPicPr>
        <p:blipFill>
          <a:blip r:embed="rId3">
            <a:alphaModFix/>
          </a:blip>
          <a:stretch>
            <a:fillRect/>
          </a:stretch>
        </p:blipFill>
        <p:spPr>
          <a:xfrm>
            <a:off x="799448" y="1919513"/>
            <a:ext cx="2552050" cy="2419375"/>
          </a:xfrm>
          <a:prstGeom prst="rect">
            <a:avLst/>
          </a:prstGeom>
          <a:noFill/>
          <a:ln>
            <a:noFill/>
          </a:ln>
        </p:spPr>
      </p:pic>
      <p:pic>
        <p:nvPicPr>
          <p:cNvPr id="228" name="Google Shape;228;p24"/>
          <p:cNvPicPr preferRelativeResize="0"/>
          <p:nvPr/>
        </p:nvPicPr>
        <p:blipFill>
          <a:blip r:embed="rId4">
            <a:alphaModFix/>
          </a:blip>
          <a:stretch>
            <a:fillRect/>
          </a:stretch>
        </p:blipFill>
        <p:spPr>
          <a:xfrm>
            <a:off x="4597625" y="1923850"/>
            <a:ext cx="2552050" cy="2410706"/>
          </a:xfrm>
          <a:prstGeom prst="rect">
            <a:avLst/>
          </a:prstGeom>
          <a:noFill/>
          <a:ln>
            <a:noFill/>
          </a:ln>
        </p:spPr>
      </p:pic>
      <p:pic>
        <p:nvPicPr>
          <p:cNvPr id="229" name="Google Shape;229;p24"/>
          <p:cNvPicPr preferRelativeResize="0"/>
          <p:nvPr/>
        </p:nvPicPr>
        <p:blipFill>
          <a:blip r:embed="rId5">
            <a:alphaModFix/>
          </a:blip>
          <a:stretch>
            <a:fillRect/>
          </a:stretch>
        </p:blipFill>
        <p:spPr>
          <a:xfrm>
            <a:off x="8395800" y="1881176"/>
            <a:ext cx="2552050" cy="2496060"/>
          </a:xfrm>
          <a:prstGeom prst="rect">
            <a:avLst/>
          </a:prstGeom>
          <a:noFill/>
          <a:ln>
            <a:noFill/>
          </a:ln>
        </p:spPr>
      </p:pic>
      <p:sp>
        <p:nvSpPr>
          <p:cNvPr id="230" name="Google Shape;230;p24"/>
          <p:cNvSpPr txBox="1"/>
          <p:nvPr/>
        </p:nvSpPr>
        <p:spPr>
          <a:xfrm>
            <a:off x="5275175" y="4677750"/>
            <a:ext cx="1403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de-DE">
                <a:latin typeface="Calibri"/>
                <a:ea typeface="Calibri"/>
                <a:cs typeface="Calibri"/>
                <a:sym typeface="Calibri"/>
              </a:rPr>
              <a:t>Epochs: 20</a:t>
            </a:r>
            <a:endParaRPr>
              <a:latin typeface="Calibri"/>
              <a:ea typeface="Calibri"/>
              <a:cs typeface="Calibri"/>
              <a:sym typeface="Calibri"/>
            </a:endParaRPr>
          </a:p>
        </p:txBody>
      </p:sp>
      <p:sp>
        <p:nvSpPr>
          <p:cNvPr id="231" name="Google Shape;231;p24"/>
          <p:cNvSpPr txBox="1"/>
          <p:nvPr/>
        </p:nvSpPr>
        <p:spPr>
          <a:xfrm>
            <a:off x="1373625" y="4677750"/>
            <a:ext cx="1403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de-DE">
                <a:latin typeface="Calibri"/>
                <a:ea typeface="Calibri"/>
                <a:cs typeface="Calibri"/>
                <a:sym typeface="Calibri"/>
              </a:rPr>
              <a:t>Epochs: 10</a:t>
            </a:r>
            <a:endParaRPr>
              <a:latin typeface="Calibri"/>
              <a:ea typeface="Calibri"/>
              <a:cs typeface="Calibri"/>
              <a:sym typeface="Calibri"/>
            </a:endParaRPr>
          </a:p>
        </p:txBody>
      </p:sp>
      <p:sp>
        <p:nvSpPr>
          <p:cNvPr id="232" name="Google Shape;232;p24"/>
          <p:cNvSpPr txBox="1"/>
          <p:nvPr/>
        </p:nvSpPr>
        <p:spPr>
          <a:xfrm>
            <a:off x="8969975" y="4677750"/>
            <a:ext cx="1403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de-DE">
                <a:latin typeface="Calibri"/>
                <a:ea typeface="Calibri"/>
                <a:cs typeface="Calibri"/>
                <a:sym typeface="Calibri"/>
              </a:rPr>
              <a:t>Epochs: 40</a:t>
            </a:r>
            <a:endParaRPr>
              <a:latin typeface="Calibri"/>
              <a:ea typeface="Calibri"/>
              <a:cs typeface="Calibri"/>
              <a:sym typeface="Calibri"/>
            </a:endParaRPr>
          </a:p>
        </p:txBody>
      </p:sp>
      <p:sp>
        <p:nvSpPr>
          <p:cNvPr id="233" name="Google Shape;233;p24"/>
          <p:cNvSpPr txBox="1"/>
          <p:nvPr>
            <p:ph type="title"/>
          </p:nvPr>
        </p:nvSpPr>
        <p:spPr>
          <a:xfrm>
            <a:off x="582283" y="485895"/>
            <a:ext cx="11020200" cy="7995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de-DE"/>
              <a:t>pSp </a:t>
            </a:r>
            <a:r>
              <a:rPr lang="de-DE"/>
              <a:t>with</a:t>
            </a:r>
            <a:r>
              <a:rPr lang="de-DE"/>
              <a:t> </a:t>
            </a:r>
            <a:r>
              <a:rPr lang="de-DE"/>
              <a:t>Encoder</a:t>
            </a:r>
            <a:endParaRPr/>
          </a:p>
        </p:txBody>
      </p:sp>
      <p:sp>
        <p:nvSpPr>
          <p:cNvPr id="234" name="Google Shape;234;p24"/>
          <p:cNvSpPr txBox="1"/>
          <p:nvPr>
            <p:ph idx="2" type="body"/>
          </p:nvPr>
        </p:nvSpPr>
        <p:spPr>
          <a:xfrm>
            <a:off x="582613" y="6515158"/>
            <a:ext cx="4800300" cy="2307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de-DE"/>
              <a:t>StyleGAN encoder for image-to-image translation</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25"/>
          <p:cNvSpPr txBox="1"/>
          <p:nvPr>
            <p:ph type="title"/>
          </p:nvPr>
        </p:nvSpPr>
        <p:spPr>
          <a:xfrm>
            <a:off x="582283" y="485895"/>
            <a:ext cx="11020200" cy="7995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de-DE"/>
              <a:t>Encoder</a:t>
            </a:r>
            <a:endParaRPr/>
          </a:p>
        </p:txBody>
      </p:sp>
      <p:sp>
        <p:nvSpPr>
          <p:cNvPr id="241" name="Google Shape;241;p25"/>
          <p:cNvSpPr txBox="1"/>
          <p:nvPr>
            <p:ph idx="12" type="sldNum"/>
          </p:nvPr>
        </p:nvSpPr>
        <p:spPr>
          <a:xfrm>
            <a:off x="8860773" y="6455463"/>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de-DE"/>
              <a:t>‹#›</a:t>
            </a:fld>
            <a:endParaRPr/>
          </a:p>
        </p:txBody>
      </p:sp>
      <p:sp>
        <p:nvSpPr>
          <p:cNvPr id="242" name="Google Shape;242;p25"/>
          <p:cNvSpPr txBox="1"/>
          <p:nvPr>
            <p:ph idx="2" type="body"/>
          </p:nvPr>
        </p:nvSpPr>
        <p:spPr>
          <a:xfrm>
            <a:off x="582613" y="6515158"/>
            <a:ext cx="4800300" cy="2307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de-DE"/>
              <a:t>StyleGAN encoder for image-to-image translation</a:t>
            </a:r>
            <a:endParaRPr/>
          </a:p>
        </p:txBody>
      </p:sp>
      <p:pic>
        <p:nvPicPr>
          <p:cNvPr id="243" name="Google Shape;243;p25"/>
          <p:cNvPicPr preferRelativeResize="0"/>
          <p:nvPr/>
        </p:nvPicPr>
        <p:blipFill>
          <a:blip r:embed="rId3">
            <a:alphaModFix/>
          </a:blip>
          <a:stretch>
            <a:fillRect/>
          </a:stretch>
        </p:blipFill>
        <p:spPr>
          <a:xfrm>
            <a:off x="2476500" y="1800225"/>
            <a:ext cx="7239000" cy="32575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26"/>
          <p:cNvSpPr txBox="1"/>
          <p:nvPr>
            <p:ph type="title"/>
          </p:nvPr>
        </p:nvSpPr>
        <p:spPr>
          <a:xfrm>
            <a:off x="582283" y="485895"/>
            <a:ext cx="11020200" cy="7995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de-DE"/>
              <a:t>Wrap-Up and Conclusions</a:t>
            </a:r>
            <a:endParaRPr/>
          </a:p>
        </p:txBody>
      </p:sp>
      <p:sp>
        <p:nvSpPr>
          <p:cNvPr id="250" name="Google Shape;250;p26"/>
          <p:cNvSpPr txBox="1"/>
          <p:nvPr>
            <p:ph idx="1" type="body"/>
          </p:nvPr>
        </p:nvSpPr>
        <p:spPr>
          <a:xfrm>
            <a:off x="169125" y="1285400"/>
            <a:ext cx="9729600" cy="5169900"/>
          </a:xfrm>
          <a:prstGeom prst="rect">
            <a:avLst/>
          </a:prstGeom>
        </p:spPr>
        <p:txBody>
          <a:bodyPr anchorCtr="0" anchor="t" bIns="45700" lIns="91425" spcFirstLastPara="1" rIns="91425" wrap="square" tIns="45700">
            <a:normAutofit/>
          </a:bodyPr>
          <a:lstStyle/>
          <a:p>
            <a:pPr indent="-381000" lvl="0" marL="457200" rtl="0" algn="just">
              <a:spcBef>
                <a:spcPts val="1000"/>
              </a:spcBef>
              <a:spcAft>
                <a:spcPts val="0"/>
              </a:spcAft>
              <a:buSzPts val="2400"/>
              <a:buChar char="●"/>
            </a:pPr>
            <a:r>
              <a:rPr lang="de-DE"/>
              <a:t>APPLICABILITY</a:t>
            </a:r>
            <a:endParaRPr/>
          </a:p>
          <a:p>
            <a:pPr indent="-355600" lvl="1" marL="914400" rtl="0" algn="just">
              <a:spcBef>
                <a:spcPts val="0"/>
              </a:spcBef>
              <a:spcAft>
                <a:spcPts val="0"/>
              </a:spcAft>
              <a:buSzPts val="2000"/>
              <a:buChar char="○"/>
            </a:pPr>
            <a:r>
              <a:rPr lang="de-DE" sz="2400"/>
              <a:t>PsP can be used to </a:t>
            </a:r>
            <a:r>
              <a:rPr b="1" lang="de-DE" sz="2400">
                <a:solidFill>
                  <a:srgbClr val="212121"/>
                </a:solidFill>
              </a:rPr>
              <a:t>directly encode translation tasks</a:t>
            </a:r>
            <a:r>
              <a:rPr lang="de-DE" sz="2400"/>
              <a:t> into StyleGAN, thereby supporting input images that do not reside in the StyleGAN domain (</a:t>
            </a:r>
            <a:r>
              <a:rPr b="1" lang="de-DE" sz="2400">
                <a:solidFill>
                  <a:srgbClr val="802433"/>
                </a:solidFill>
              </a:rPr>
              <a:t>out-of-domain support</a:t>
            </a:r>
            <a:r>
              <a:rPr lang="de-DE" sz="2400"/>
              <a:t>); </a:t>
            </a:r>
            <a:endParaRPr sz="2400"/>
          </a:p>
          <a:p>
            <a:pPr indent="-381000" lvl="1" marL="914400" rtl="0" algn="just">
              <a:spcBef>
                <a:spcPts val="0"/>
              </a:spcBef>
              <a:spcAft>
                <a:spcPts val="0"/>
              </a:spcAft>
              <a:buSzPts val="2400"/>
              <a:buChar char="○"/>
            </a:pPr>
            <a:r>
              <a:rPr lang="de-DE" sz="2400"/>
              <a:t>Capable of solving a </a:t>
            </a:r>
            <a:r>
              <a:rPr b="1" lang="de-DE" sz="2400">
                <a:solidFill>
                  <a:srgbClr val="802433"/>
                </a:solidFill>
              </a:rPr>
              <a:t>wide variety of image-to-image translation tasks</a:t>
            </a:r>
            <a:r>
              <a:rPr lang="de-DE" sz="2400"/>
              <a:t> (e.g face frontalization, conditional image synthesis, ect), </a:t>
            </a:r>
            <a:r>
              <a:rPr b="1" lang="de-DE" sz="2400"/>
              <a:t>requiring only minimal changes</a:t>
            </a:r>
            <a:r>
              <a:rPr lang="de-DE" sz="2400"/>
              <a:t> (training losses and methodology);</a:t>
            </a:r>
            <a:endParaRPr sz="2400"/>
          </a:p>
          <a:p>
            <a:pPr indent="-381000" lvl="1" marL="914400" rtl="0" algn="just">
              <a:spcBef>
                <a:spcPts val="0"/>
              </a:spcBef>
              <a:spcAft>
                <a:spcPts val="0"/>
              </a:spcAft>
              <a:buSzPts val="2400"/>
              <a:buChar char="○"/>
            </a:pPr>
            <a:r>
              <a:rPr lang="de-DE" sz="2400"/>
              <a:t>Generates the </a:t>
            </a:r>
            <a:r>
              <a:rPr b="1" lang="de-DE" sz="2400">
                <a:solidFill>
                  <a:srgbClr val="802433"/>
                </a:solidFill>
              </a:rPr>
              <a:t>high-quality images</a:t>
            </a:r>
            <a:r>
              <a:rPr lang="de-DE" sz="2400">
                <a:solidFill>
                  <a:srgbClr val="212121"/>
                </a:solidFill>
              </a:rPr>
              <a:t>;</a:t>
            </a:r>
            <a:r>
              <a:rPr b="1" lang="de-DE" sz="2400">
                <a:solidFill>
                  <a:srgbClr val="802433"/>
                </a:solidFill>
              </a:rPr>
              <a:t> </a:t>
            </a:r>
            <a:endParaRPr/>
          </a:p>
          <a:p>
            <a:pPr indent="-381000" lvl="0" marL="457200" rtl="0" algn="just">
              <a:spcBef>
                <a:spcPts val="0"/>
              </a:spcBef>
              <a:spcAft>
                <a:spcPts val="0"/>
              </a:spcAft>
              <a:buSzPts val="2400"/>
              <a:buChar char="●"/>
            </a:pPr>
            <a:r>
              <a:rPr lang="de-DE"/>
              <a:t>EXTENSIONS</a:t>
            </a:r>
            <a:endParaRPr/>
          </a:p>
          <a:p>
            <a:pPr indent="-355600" lvl="1" marL="914400" rtl="0" algn="just">
              <a:spcBef>
                <a:spcPts val="0"/>
              </a:spcBef>
              <a:spcAft>
                <a:spcPts val="0"/>
              </a:spcAft>
              <a:buSzPts val="2000"/>
              <a:buChar char="○"/>
            </a:pPr>
            <a:r>
              <a:rPr lang="de-DE" sz="2400"/>
              <a:t>Going </a:t>
            </a:r>
            <a:r>
              <a:rPr b="1" lang="de-DE" sz="2400">
                <a:solidFill>
                  <a:srgbClr val="802433"/>
                </a:solidFill>
              </a:rPr>
              <a:t>beyond the facial domain</a:t>
            </a:r>
            <a:r>
              <a:rPr lang="de-DE" sz="2400"/>
              <a:t>;</a:t>
            </a:r>
            <a:endParaRPr/>
          </a:p>
          <a:p>
            <a:pPr indent="-381000" lvl="0" marL="457200" rtl="0" algn="just">
              <a:spcBef>
                <a:spcPts val="0"/>
              </a:spcBef>
              <a:spcAft>
                <a:spcPts val="0"/>
              </a:spcAft>
              <a:buSzPts val="2400"/>
              <a:buChar char="●"/>
            </a:pPr>
            <a:r>
              <a:rPr lang="de-DE"/>
              <a:t>LIMITATIONS</a:t>
            </a:r>
            <a:endParaRPr/>
          </a:p>
          <a:p>
            <a:pPr indent="-355600" lvl="1" marL="914400" rtl="0" algn="just">
              <a:spcBef>
                <a:spcPts val="0"/>
              </a:spcBef>
              <a:spcAft>
                <a:spcPts val="0"/>
              </a:spcAft>
              <a:buSzPts val="2000"/>
              <a:buChar char="○"/>
            </a:pPr>
            <a:r>
              <a:rPr lang="de-DE" sz="2400"/>
              <a:t>Method is limited to images that can be generated by</a:t>
            </a:r>
            <a:r>
              <a:rPr b="1" lang="de-DE" sz="2400"/>
              <a:t> StyleGAN</a:t>
            </a:r>
            <a:r>
              <a:rPr lang="de-DE" sz="2400"/>
              <a:t>;</a:t>
            </a:r>
            <a:endParaRPr sz="2400"/>
          </a:p>
          <a:p>
            <a:pPr indent="-355600" lvl="1" marL="914400" rtl="0" algn="just">
              <a:spcBef>
                <a:spcPts val="0"/>
              </a:spcBef>
              <a:spcAft>
                <a:spcPts val="0"/>
              </a:spcAft>
              <a:buSzPts val="2000"/>
              <a:buChar char="○"/>
            </a:pPr>
            <a:r>
              <a:rPr lang="de-DE" sz="2400"/>
              <a:t>Globality of approach introduces a challenge in </a:t>
            </a:r>
            <a:r>
              <a:rPr b="1" lang="de-DE" sz="2400">
                <a:solidFill>
                  <a:srgbClr val="802433"/>
                </a:solidFill>
              </a:rPr>
              <a:t>preserving finer details</a:t>
            </a:r>
            <a:r>
              <a:rPr lang="de-DE" sz="2400"/>
              <a:t> of the input image e.g. earrings, background details);</a:t>
            </a:r>
            <a:endParaRPr sz="2400"/>
          </a:p>
          <a:p>
            <a:pPr indent="0" lvl="0" marL="914400" rtl="0" algn="just">
              <a:spcBef>
                <a:spcPts val="1000"/>
              </a:spcBef>
              <a:spcAft>
                <a:spcPts val="0"/>
              </a:spcAft>
              <a:buNone/>
            </a:pPr>
            <a:r>
              <a:t/>
            </a:r>
            <a:endParaRPr sz="2400"/>
          </a:p>
        </p:txBody>
      </p:sp>
      <p:sp>
        <p:nvSpPr>
          <p:cNvPr id="251" name="Google Shape;251;p26"/>
          <p:cNvSpPr txBox="1"/>
          <p:nvPr>
            <p:ph idx="12" type="sldNum"/>
          </p:nvPr>
        </p:nvSpPr>
        <p:spPr>
          <a:xfrm>
            <a:off x="8860773" y="6455463"/>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de-DE"/>
              <a:t>‹#›</a:t>
            </a:fld>
            <a:endParaRPr/>
          </a:p>
        </p:txBody>
      </p:sp>
      <p:sp>
        <p:nvSpPr>
          <p:cNvPr id="252" name="Google Shape;252;p26"/>
          <p:cNvSpPr txBox="1"/>
          <p:nvPr>
            <p:ph idx="2" type="body"/>
          </p:nvPr>
        </p:nvSpPr>
        <p:spPr>
          <a:xfrm>
            <a:off x="582613" y="6515158"/>
            <a:ext cx="4800300" cy="2307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Clr>
                <a:schemeClr val="dk1"/>
              </a:buClr>
              <a:buSzPts val="1100"/>
              <a:buFont typeface="Arial"/>
              <a:buNone/>
            </a:pPr>
            <a:r>
              <a:rPr lang="de-DE"/>
              <a:t>StyleGAN encoder for image-to-image translation</a:t>
            </a:r>
            <a:endParaRPr/>
          </a:p>
          <a:p>
            <a:pPr indent="0" lvl="0" marL="0" rtl="0" algn="l">
              <a:spcBef>
                <a:spcPts val="1000"/>
              </a:spcBef>
              <a:spcAft>
                <a:spcPts val="0"/>
              </a:spcAft>
              <a:buNone/>
            </a:pPr>
            <a:r>
              <a:t/>
            </a:r>
            <a:endParaRPr/>
          </a:p>
        </p:txBody>
      </p:sp>
      <p:pic>
        <p:nvPicPr>
          <p:cNvPr id="253" name="Google Shape;253;p26"/>
          <p:cNvPicPr preferRelativeResize="0"/>
          <p:nvPr/>
        </p:nvPicPr>
        <p:blipFill>
          <a:blip r:embed="rId3">
            <a:alphaModFix/>
          </a:blip>
          <a:stretch>
            <a:fillRect/>
          </a:stretch>
        </p:blipFill>
        <p:spPr>
          <a:xfrm>
            <a:off x="10156175" y="1103600"/>
            <a:ext cx="1447800" cy="50006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15"/>
          <p:cNvSpPr txBox="1"/>
          <p:nvPr>
            <p:ph type="title"/>
          </p:nvPr>
        </p:nvSpPr>
        <p:spPr>
          <a:xfrm>
            <a:off x="582283" y="485895"/>
            <a:ext cx="11020200" cy="7995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de-DE"/>
              <a:t>Project Goal and Overview</a:t>
            </a:r>
            <a:endParaRPr/>
          </a:p>
        </p:txBody>
      </p:sp>
      <p:sp>
        <p:nvSpPr>
          <p:cNvPr id="104" name="Google Shape;104;p15"/>
          <p:cNvSpPr txBox="1"/>
          <p:nvPr>
            <p:ph idx="1" type="body"/>
          </p:nvPr>
        </p:nvSpPr>
        <p:spPr>
          <a:xfrm>
            <a:off x="582283" y="1429170"/>
            <a:ext cx="11020200" cy="4695600"/>
          </a:xfrm>
          <a:prstGeom prst="rect">
            <a:avLst/>
          </a:prstGeom>
        </p:spPr>
        <p:txBody>
          <a:bodyPr anchorCtr="0" anchor="t" bIns="45700" lIns="91425" spcFirstLastPara="1" rIns="91425" wrap="square" tIns="45700">
            <a:normAutofit lnSpcReduction="10000"/>
          </a:bodyPr>
          <a:lstStyle/>
          <a:p>
            <a:pPr indent="-393700" lvl="0" marL="457200" rtl="0" algn="l">
              <a:spcBef>
                <a:spcPts val="1000"/>
              </a:spcBef>
              <a:spcAft>
                <a:spcPts val="0"/>
              </a:spcAft>
              <a:buSzPts val="2600"/>
              <a:buChar char="•"/>
            </a:pPr>
            <a:r>
              <a:rPr lang="de-DE" sz="2600">
                <a:solidFill>
                  <a:srgbClr val="212121"/>
                </a:solidFill>
              </a:rPr>
              <a:t>Given</a:t>
            </a:r>
            <a:r>
              <a:rPr lang="de-DE" sz="2600">
                <a:solidFill>
                  <a:srgbClr val="212121"/>
                </a:solidFill>
              </a:rPr>
              <a:t>:</a:t>
            </a:r>
            <a:r>
              <a:rPr b="1" lang="de-DE" sz="2600">
                <a:solidFill>
                  <a:srgbClr val="212121"/>
                </a:solidFill>
              </a:rPr>
              <a:t> </a:t>
            </a:r>
            <a:r>
              <a:rPr b="1" lang="de-DE" sz="2600">
                <a:solidFill>
                  <a:srgbClr val="802433"/>
                </a:solidFill>
              </a:rPr>
              <a:t>Variety of image-to-image translation tasks</a:t>
            </a:r>
            <a:endParaRPr b="1" sz="2600">
              <a:solidFill>
                <a:srgbClr val="802433"/>
              </a:solidFill>
            </a:endParaRPr>
          </a:p>
          <a:p>
            <a:pPr indent="0" lvl="0" marL="457200" rtl="0" algn="l">
              <a:spcBef>
                <a:spcPts val="1000"/>
              </a:spcBef>
              <a:spcAft>
                <a:spcPts val="0"/>
              </a:spcAft>
              <a:buNone/>
            </a:pPr>
            <a:r>
              <a:t/>
            </a:r>
            <a:endParaRPr b="1" sz="2600">
              <a:solidFill>
                <a:srgbClr val="802433"/>
              </a:solidFill>
            </a:endParaRPr>
          </a:p>
          <a:p>
            <a:pPr indent="0" lvl="0" marL="457200" rtl="0" algn="l">
              <a:spcBef>
                <a:spcPts val="1000"/>
              </a:spcBef>
              <a:spcAft>
                <a:spcPts val="0"/>
              </a:spcAft>
              <a:buNone/>
            </a:pPr>
            <a:r>
              <a:t/>
            </a:r>
            <a:endParaRPr b="1" sz="2600">
              <a:solidFill>
                <a:srgbClr val="802433"/>
              </a:solidFill>
            </a:endParaRPr>
          </a:p>
          <a:p>
            <a:pPr indent="0" lvl="0" marL="457200" rtl="0" algn="l">
              <a:spcBef>
                <a:spcPts val="1000"/>
              </a:spcBef>
              <a:spcAft>
                <a:spcPts val="0"/>
              </a:spcAft>
              <a:buNone/>
            </a:pPr>
            <a:r>
              <a:t/>
            </a:r>
            <a:endParaRPr b="1" sz="2600">
              <a:solidFill>
                <a:srgbClr val="802433"/>
              </a:solidFill>
            </a:endParaRPr>
          </a:p>
          <a:p>
            <a:pPr indent="0" lvl="0" marL="457200" rtl="0" algn="l">
              <a:spcBef>
                <a:spcPts val="1000"/>
              </a:spcBef>
              <a:spcAft>
                <a:spcPts val="0"/>
              </a:spcAft>
              <a:buNone/>
            </a:pPr>
            <a:r>
              <a:t/>
            </a:r>
            <a:endParaRPr b="1" sz="2600">
              <a:solidFill>
                <a:srgbClr val="802433"/>
              </a:solidFill>
            </a:endParaRPr>
          </a:p>
          <a:p>
            <a:pPr indent="-393700" lvl="0" marL="457200" rtl="0" algn="l">
              <a:spcBef>
                <a:spcPts val="1000"/>
              </a:spcBef>
              <a:spcAft>
                <a:spcPts val="0"/>
              </a:spcAft>
              <a:buSzPts val="2600"/>
              <a:buChar char="•"/>
            </a:pPr>
            <a:r>
              <a:rPr lang="de-DE" sz="2600">
                <a:solidFill>
                  <a:srgbClr val="212121"/>
                </a:solidFill>
              </a:rPr>
              <a:t>Goal:</a:t>
            </a:r>
            <a:r>
              <a:rPr b="1" lang="de-DE" sz="2600">
                <a:solidFill>
                  <a:srgbClr val="212121"/>
                </a:solidFill>
              </a:rPr>
              <a:t> </a:t>
            </a:r>
            <a:r>
              <a:rPr b="1" lang="de-DE" sz="2600">
                <a:solidFill>
                  <a:srgbClr val="802433"/>
                </a:solidFill>
              </a:rPr>
              <a:t>Generic framework - pixel2style2pixel (pSp)</a:t>
            </a:r>
            <a:endParaRPr b="1" sz="2600">
              <a:solidFill>
                <a:srgbClr val="802433"/>
              </a:solidFill>
            </a:endParaRPr>
          </a:p>
          <a:p>
            <a:pPr indent="0" lvl="0" marL="457200" rtl="0" algn="l">
              <a:spcBef>
                <a:spcPts val="1000"/>
              </a:spcBef>
              <a:spcAft>
                <a:spcPts val="0"/>
              </a:spcAft>
              <a:buNone/>
            </a:pPr>
            <a:r>
              <a:t/>
            </a:r>
            <a:endParaRPr b="1" sz="1000">
              <a:solidFill>
                <a:srgbClr val="802433"/>
              </a:solidFill>
            </a:endParaRPr>
          </a:p>
          <a:p>
            <a:pPr indent="-381000" lvl="1" marL="914400" rtl="0" algn="l">
              <a:spcBef>
                <a:spcPts val="500"/>
              </a:spcBef>
              <a:spcAft>
                <a:spcPts val="0"/>
              </a:spcAft>
              <a:buSzPts val="2400"/>
              <a:buChar char="•"/>
            </a:pPr>
            <a:r>
              <a:rPr b="1" lang="de-DE" sz="2400"/>
              <a:t>Novelty</a:t>
            </a:r>
            <a:r>
              <a:rPr lang="de-DE" sz="2400"/>
              <a:t>: ENCODER that directly generates style vectors in 𝒲⁺</a:t>
            </a:r>
            <a:endParaRPr sz="2400"/>
          </a:p>
          <a:p>
            <a:pPr indent="-381000" lvl="1" marL="914400" rtl="0" algn="l">
              <a:spcBef>
                <a:spcPts val="0"/>
              </a:spcBef>
              <a:spcAft>
                <a:spcPts val="0"/>
              </a:spcAft>
              <a:buSzPts val="2400"/>
              <a:buChar char="•"/>
            </a:pPr>
            <a:r>
              <a:rPr lang="de-DE" sz="2400"/>
              <a:t>New methodology  for utilizing pre-trained StyleGAN generator.</a:t>
            </a:r>
            <a:endParaRPr sz="2400"/>
          </a:p>
          <a:p>
            <a:pPr indent="0" lvl="0" marL="457200" rtl="0" algn="l">
              <a:spcBef>
                <a:spcPts val="1000"/>
              </a:spcBef>
              <a:spcAft>
                <a:spcPts val="0"/>
              </a:spcAft>
              <a:buNone/>
            </a:pPr>
            <a:r>
              <a:t/>
            </a:r>
            <a:endParaRPr b="1" sz="2600">
              <a:solidFill>
                <a:srgbClr val="802433"/>
              </a:solidFill>
            </a:endParaRPr>
          </a:p>
          <a:p>
            <a:pPr indent="0" lvl="0" marL="0" rtl="0" algn="l">
              <a:spcBef>
                <a:spcPts val="1000"/>
              </a:spcBef>
              <a:spcAft>
                <a:spcPts val="0"/>
              </a:spcAft>
              <a:buNone/>
            </a:pPr>
            <a:r>
              <a:t/>
            </a:r>
            <a:endParaRPr/>
          </a:p>
        </p:txBody>
      </p:sp>
      <p:sp>
        <p:nvSpPr>
          <p:cNvPr id="105" name="Google Shape;105;p15"/>
          <p:cNvSpPr txBox="1"/>
          <p:nvPr>
            <p:ph idx="12" type="sldNum"/>
          </p:nvPr>
        </p:nvSpPr>
        <p:spPr>
          <a:xfrm>
            <a:off x="8860773" y="6455463"/>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de-DE"/>
              <a:t>‹#›</a:t>
            </a:fld>
            <a:endParaRPr/>
          </a:p>
        </p:txBody>
      </p:sp>
      <p:sp>
        <p:nvSpPr>
          <p:cNvPr id="106" name="Google Shape;106;p15"/>
          <p:cNvSpPr txBox="1"/>
          <p:nvPr>
            <p:ph idx="2" type="body"/>
          </p:nvPr>
        </p:nvSpPr>
        <p:spPr>
          <a:xfrm>
            <a:off x="582613" y="6515158"/>
            <a:ext cx="4800300" cy="2307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de-DE"/>
              <a:t>StyleGAN encoder for image-to-image translation</a:t>
            </a:r>
            <a:endParaRPr/>
          </a:p>
        </p:txBody>
      </p:sp>
      <p:pic>
        <p:nvPicPr>
          <p:cNvPr id="107" name="Google Shape;107;p15"/>
          <p:cNvPicPr preferRelativeResize="0"/>
          <p:nvPr/>
        </p:nvPicPr>
        <p:blipFill>
          <a:blip r:embed="rId3">
            <a:alphaModFix/>
          </a:blip>
          <a:stretch>
            <a:fillRect/>
          </a:stretch>
        </p:blipFill>
        <p:spPr>
          <a:xfrm>
            <a:off x="631175" y="2081287"/>
            <a:ext cx="2743199" cy="1371589"/>
          </a:xfrm>
          <a:prstGeom prst="rect">
            <a:avLst/>
          </a:prstGeom>
          <a:noFill/>
          <a:ln>
            <a:noFill/>
          </a:ln>
        </p:spPr>
      </p:pic>
      <p:pic>
        <p:nvPicPr>
          <p:cNvPr id="108" name="Google Shape;108;p15"/>
          <p:cNvPicPr preferRelativeResize="0"/>
          <p:nvPr/>
        </p:nvPicPr>
        <p:blipFill>
          <a:blip r:embed="rId4">
            <a:alphaModFix/>
          </a:blip>
          <a:stretch>
            <a:fillRect/>
          </a:stretch>
        </p:blipFill>
        <p:spPr>
          <a:xfrm>
            <a:off x="3352800" y="2081275"/>
            <a:ext cx="5486403" cy="1371599"/>
          </a:xfrm>
          <a:prstGeom prst="rect">
            <a:avLst/>
          </a:prstGeom>
          <a:noFill/>
          <a:ln>
            <a:noFill/>
          </a:ln>
        </p:spPr>
      </p:pic>
      <p:pic>
        <p:nvPicPr>
          <p:cNvPr id="109" name="Google Shape;109;p15"/>
          <p:cNvPicPr preferRelativeResize="0"/>
          <p:nvPr/>
        </p:nvPicPr>
        <p:blipFill>
          <a:blip r:embed="rId5">
            <a:alphaModFix/>
          </a:blip>
          <a:stretch>
            <a:fillRect/>
          </a:stretch>
        </p:blipFill>
        <p:spPr>
          <a:xfrm>
            <a:off x="8756575" y="2081275"/>
            <a:ext cx="2743199" cy="137159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16"/>
          <p:cNvSpPr txBox="1"/>
          <p:nvPr>
            <p:ph type="title"/>
          </p:nvPr>
        </p:nvSpPr>
        <p:spPr>
          <a:xfrm>
            <a:off x="582626" y="254550"/>
            <a:ext cx="9002400" cy="7995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de-DE"/>
              <a:t>Advantages over previous algorithms</a:t>
            </a:r>
            <a:endParaRPr/>
          </a:p>
        </p:txBody>
      </p:sp>
      <p:sp>
        <p:nvSpPr>
          <p:cNvPr id="116" name="Google Shape;116;p16"/>
          <p:cNvSpPr txBox="1"/>
          <p:nvPr>
            <p:ph idx="12" type="sldNum"/>
          </p:nvPr>
        </p:nvSpPr>
        <p:spPr>
          <a:xfrm>
            <a:off x="8860773" y="6455463"/>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de-DE"/>
              <a:t>‹#›</a:t>
            </a:fld>
            <a:endParaRPr/>
          </a:p>
        </p:txBody>
      </p:sp>
      <p:grpSp>
        <p:nvGrpSpPr>
          <p:cNvPr id="117" name="Google Shape;117;p16"/>
          <p:cNvGrpSpPr/>
          <p:nvPr/>
        </p:nvGrpSpPr>
        <p:grpSpPr>
          <a:xfrm>
            <a:off x="1559736" y="1355101"/>
            <a:ext cx="9072531" cy="4709585"/>
            <a:chOff x="3210970" y="2013875"/>
            <a:chExt cx="1944600" cy="1569600"/>
          </a:xfrm>
        </p:grpSpPr>
        <p:sp>
          <p:nvSpPr>
            <p:cNvPr id="118" name="Google Shape;118;p16"/>
            <p:cNvSpPr/>
            <p:nvPr/>
          </p:nvSpPr>
          <p:spPr>
            <a:xfrm flipH="1" rot="10800000">
              <a:off x="3210970" y="2013875"/>
              <a:ext cx="1944600" cy="1569600"/>
            </a:xfrm>
            <a:prstGeom prst="round2DiagRect">
              <a:avLst>
                <a:gd fmla="val 0" name="adj1"/>
                <a:gd fmla="val 17764" name="adj2"/>
              </a:avLst>
            </a:prstGeom>
            <a:solidFill>
              <a:srgbClr val="80243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9" name="Google Shape;119;p16"/>
            <p:cNvSpPr txBox="1"/>
            <p:nvPr/>
          </p:nvSpPr>
          <p:spPr>
            <a:xfrm>
              <a:off x="3303070" y="2041412"/>
              <a:ext cx="1852500" cy="1029900"/>
            </a:xfrm>
            <a:prstGeom prst="rect">
              <a:avLst/>
            </a:prstGeom>
            <a:solidFill>
              <a:srgbClr val="802433"/>
            </a:solidFill>
            <a:ln>
              <a:noFill/>
            </a:ln>
          </p:spPr>
          <p:txBody>
            <a:bodyPr anchorCtr="0" anchor="t" bIns="121900" lIns="121900" spcFirstLastPara="1" rIns="121900" wrap="square" tIns="121900">
              <a:noAutofit/>
            </a:bodyPr>
            <a:lstStyle/>
            <a:p>
              <a:pPr indent="-419100" lvl="0" marL="457200" rtl="0" algn="l">
                <a:spcBef>
                  <a:spcPts val="0"/>
                </a:spcBef>
                <a:spcAft>
                  <a:spcPts val="0"/>
                </a:spcAft>
                <a:buClr>
                  <a:srgbClr val="FFFFFF"/>
                </a:buClr>
                <a:buSzPts val="3000"/>
                <a:buFont typeface="Roboto"/>
                <a:buChar char="●"/>
              </a:pPr>
              <a:r>
                <a:rPr lang="de-DE" sz="3000">
                  <a:solidFill>
                    <a:srgbClr val="FFFFFF"/>
                  </a:solidFill>
                  <a:latin typeface="Roboto"/>
                  <a:ea typeface="Roboto"/>
                  <a:cs typeface="Roboto"/>
                  <a:sym typeface="Roboto"/>
                </a:rPr>
                <a:t>No additional optimization over latent space;</a:t>
              </a:r>
              <a:endParaRPr sz="3000">
                <a:solidFill>
                  <a:srgbClr val="FFFFFF"/>
                </a:solidFill>
                <a:latin typeface="Roboto"/>
                <a:ea typeface="Roboto"/>
                <a:cs typeface="Roboto"/>
                <a:sym typeface="Roboto"/>
              </a:endParaRPr>
            </a:p>
            <a:p>
              <a:pPr indent="0" lvl="0" marL="457200" rtl="0" algn="l">
                <a:spcBef>
                  <a:spcPts val="0"/>
                </a:spcBef>
                <a:spcAft>
                  <a:spcPts val="0"/>
                </a:spcAft>
                <a:buNone/>
              </a:pPr>
              <a:r>
                <a:rPr lang="de-DE" sz="3000">
                  <a:solidFill>
                    <a:srgbClr val="FFFFFF"/>
                  </a:solidFill>
                  <a:latin typeface="Roboto"/>
                  <a:ea typeface="Roboto"/>
                  <a:cs typeface="Roboto"/>
                  <a:sym typeface="Roboto"/>
                </a:rPr>
                <a:t> </a:t>
              </a:r>
              <a:endParaRPr sz="3000">
                <a:solidFill>
                  <a:srgbClr val="FFFFFF"/>
                </a:solidFill>
                <a:latin typeface="Roboto"/>
                <a:ea typeface="Roboto"/>
                <a:cs typeface="Roboto"/>
                <a:sym typeface="Roboto"/>
              </a:endParaRPr>
            </a:p>
            <a:p>
              <a:pPr indent="-419100" lvl="0" marL="457200" rtl="0" algn="l">
                <a:spcBef>
                  <a:spcPts val="0"/>
                </a:spcBef>
                <a:spcAft>
                  <a:spcPts val="0"/>
                </a:spcAft>
                <a:buClr>
                  <a:srgbClr val="FFFFFF"/>
                </a:buClr>
                <a:buSzPts val="3000"/>
                <a:buFont typeface="Roboto"/>
                <a:buChar char="●"/>
              </a:pPr>
              <a:r>
                <a:rPr lang="de-DE" sz="3000">
                  <a:solidFill>
                    <a:srgbClr val="FFFFFF"/>
                  </a:solidFill>
                  <a:latin typeface="Roboto"/>
                  <a:ea typeface="Roboto"/>
                  <a:cs typeface="Roboto"/>
                  <a:sym typeface="Roboto"/>
                </a:rPr>
                <a:t>Domain-independent;</a:t>
              </a:r>
              <a:endParaRPr sz="3000">
                <a:solidFill>
                  <a:srgbClr val="FFFFFF"/>
                </a:solidFill>
                <a:latin typeface="Roboto"/>
                <a:ea typeface="Roboto"/>
                <a:cs typeface="Roboto"/>
                <a:sym typeface="Roboto"/>
              </a:endParaRPr>
            </a:p>
            <a:p>
              <a:pPr indent="0" lvl="0" marL="457200" rtl="0" algn="l">
                <a:spcBef>
                  <a:spcPts val="0"/>
                </a:spcBef>
                <a:spcAft>
                  <a:spcPts val="0"/>
                </a:spcAft>
                <a:buNone/>
              </a:pPr>
              <a:r>
                <a:t/>
              </a:r>
              <a:endParaRPr sz="3000">
                <a:solidFill>
                  <a:srgbClr val="FFFFFF"/>
                </a:solidFill>
                <a:latin typeface="Roboto"/>
                <a:ea typeface="Roboto"/>
                <a:cs typeface="Roboto"/>
                <a:sym typeface="Roboto"/>
              </a:endParaRPr>
            </a:p>
            <a:p>
              <a:pPr indent="-419100" lvl="0" marL="457200" rtl="0" algn="l">
                <a:spcBef>
                  <a:spcPts val="0"/>
                </a:spcBef>
                <a:spcAft>
                  <a:spcPts val="0"/>
                </a:spcAft>
                <a:buClr>
                  <a:srgbClr val="FFFFFF"/>
                </a:buClr>
                <a:buSzPts val="3000"/>
                <a:buFont typeface="Roboto"/>
                <a:buChar char="●"/>
              </a:pPr>
              <a:r>
                <a:rPr lang="de-DE" sz="3000">
                  <a:solidFill>
                    <a:schemeClr val="lt1"/>
                  </a:solidFill>
                  <a:latin typeface="Roboto"/>
                  <a:ea typeface="Roboto"/>
                  <a:cs typeface="Roboto"/>
                  <a:sym typeface="Roboto"/>
                </a:rPr>
                <a:t>Supports multi-modal synthesis;</a:t>
              </a:r>
              <a:endParaRPr sz="3000">
                <a:solidFill>
                  <a:srgbClr val="FFFFFF"/>
                </a:solidFill>
                <a:latin typeface="Roboto"/>
                <a:ea typeface="Roboto"/>
                <a:cs typeface="Roboto"/>
                <a:sym typeface="Roboto"/>
              </a:endParaRPr>
            </a:p>
            <a:p>
              <a:pPr indent="0" lvl="0" marL="457200" rtl="0" algn="l">
                <a:spcBef>
                  <a:spcPts val="0"/>
                </a:spcBef>
                <a:spcAft>
                  <a:spcPts val="0"/>
                </a:spcAft>
                <a:buNone/>
              </a:pPr>
              <a:r>
                <a:t/>
              </a:r>
              <a:endParaRPr sz="3000">
                <a:solidFill>
                  <a:srgbClr val="FFFFFF"/>
                </a:solidFill>
                <a:latin typeface="Roboto"/>
                <a:ea typeface="Roboto"/>
                <a:cs typeface="Roboto"/>
                <a:sym typeface="Roboto"/>
              </a:endParaRPr>
            </a:p>
            <a:p>
              <a:pPr indent="-419100" lvl="0" marL="457200" rtl="0" algn="l">
                <a:spcBef>
                  <a:spcPts val="0"/>
                </a:spcBef>
                <a:spcAft>
                  <a:spcPts val="0"/>
                </a:spcAft>
                <a:buClr>
                  <a:srgbClr val="FFFFFF"/>
                </a:buClr>
                <a:buSzPts val="3000"/>
                <a:buFont typeface="Roboto"/>
                <a:buChar char="●"/>
              </a:pPr>
              <a:r>
                <a:rPr lang="de-DE" sz="3000">
                  <a:solidFill>
                    <a:srgbClr val="FFFFFF"/>
                  </a:solidFill>
                  <a:latin typeface="Roboto"/>
                  <a:ea typeface="Roboto"/>
                  <a:cs typeface="Roboto"/>
                  <a:sym typeface="Roboto"/>
                </a:rPr>
                <a:t>Support for tasks without p2p correspondence;</a:t>
              </a:r>
              <a:endParaRPr sz="3000">
                <a:solidFill>
                  <a:srgbClr val="FFFFFF"/>
                </a:solidFill>
                <a:latin typeface="Roboto"/>
                <a:ea typeface="Roboto"/>
                <a:cs typeface="Roboto"/>
                <a:sym typeface="Roboto"/>
              </a:endParaRPr>
            </a:p>
            <a:p>
              <a:pPr indent="0" lvl="0" marL="457200" rtl="0" algn="l">
                <a:spcBef>
                  <a:spcPts val="0"/>
                </a:spcBef>
                <a:spcAft>
                  <a:spcPts val="0"/>
                </a:spcAft>
                <a:buNone/>
              </a:pPr>
              <a:r>
                <a:t/>
              </a:r>
              <a:endParaRPr sz="3000">
                <a:solidFill>
                  <a:srgbClr val="FFFFFF"/>
                </a:solidFill>
                <a:latin typeface="Roboto"/>
                <a:ea typeface="Roboto"/>
                <a:cs typeface="Roboto"/>
                <a:sym typeface="Roboto"/>
              </a:endParaRPr>
            </a:p>
            <a:p>
              <a:pPr indent="-419100" lvl="0" marL="457200" rtl="0" algn="l">
                <a:spcBef>
                  <a:spcPts val="0"/>
                </a:spcBef>
                <a:spcAft>
                  <a:spcPts val="0"/>
                </a:spcAft>
                <a:buClr>
                  <a:srgbClr val="FFFFFF"/>
                </a:buClr>
                <a:buSzPts val="3000"/>
                <a:buFont typeface="Roboto"/>
                <a:buChar char="●"/>
              </a:pPr>
              <a:r>
                <a:rPr lang="de-DE" sz="3000">
                  <a:solidFill>
                    <a:schemeClr val="lt1"/>
                  </a:solidFill>
                  <a:latin typeface="Roboto"/>
                  <a:ea typeface="Roboto"/>
                  <a:cs typeface="Roboto"/>
                  <a:sym typeface="Roboto"/>
                </a:rPr>
                <a:t>No adversary required.</a:t>
              </a:r>
              <a:endParaRPr sz="3000">
                <a:solidFill>
                  <a:srgbClr val="FFFFFF"/>
                </a:solidFill>
                <a:latin typeface="Roboto"/>
                <a:ea typeface="Roboto"/>
                <a:cs typeface="Roboto"/>
                <a:sym typeface="Roboto"/>
              </a:endParaRPr>
            </a:p>
          </p:txBody>
        </p:sp>
      </p:grpSp>
      <p:sp>
        <p:nvSpPr>
          <p:cNvPr id="120" name="Google Shape;120;p16"/>
          <p:cNvSpPr txBox="1"/>
          <p:nvPr>
            <p:ph idx="2" type="body"/>
          </p:nvPr>
        </p:nvSpPr>
        <p:spPr>
          <a:xfrm>
            <a:off x="582613" y="6515158"/>
            <a:ext cx="4800300" cy="2307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de-DE"/>
              <a:t>StyleGAN encoder for image-to-image translation</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17"/>
          <p:cNvSpPr txBox="1"/>
          <p:nvPr>
            <p:ph type="title"/>
          </p:nvPr>
        </p:nvSpPr>
        <p:spPr>
          <a:xfrm>
            <a:off x="582283" y="485895"/>
            <a:ext cx="11020200" cy="7995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de-DE"/>
              <a:t>StyleGAN</a:t>
            </a:r>
            <a:endParaRPr/>
          </a:p>
        </p:txBody>
      </p:sp>
      <p:sp>
        <p:nvSpPr>
          <p:cNvPr id="127" name="Google Shape;127;p17"/>
          <p:cNvSpPr txBox="1"/>
          <p:nvPr>
            <p:ph idx="1" type="body"/>
          </p:nvPr>
        </p:nvSpPr>
        <p:spPr>
          <a:xfrm>
            <a:off x="582283" y="1429170"/>
            <a:ext cx="11020200" cy="4695600"/>
          </a:xfrm>
          <a:prstGeom prst="rect">
            <a:avLst/>
          </a:prstGeom>
        </p:spPr>
        <p:txBody>
          <a:bodyPr anchorCtr="0" anchor="t" bIns="45700" lIns="91425" spcFirstLastPara="1" rIns="91425" wrap="square" tIns="45700">
            <a:normAutofit/>
          </a:bodyPr>
          <a:lstStyle/>
          <a:p>
            <a:pPr indent="-381000" lvl="0" marL="457200" rtl="0" algn="l">
              <a:spcBef>
                <a:spcPts val="1000"/>
              </a:spcBef>
              <a:spcAft>
                <a:spcPts val="0"/>
              </a:spcAft>
              <a:buSzPts val="2400"/>
              <a:buChar char="•"/>
            </a:pPr>
            <a:r>
              <a:rPr lang="de-DE"/>
              <a:t>STYLE-based generator architecture (operates </a:t>
            </a:r>
            <a:r>
              <a:rPr b="1" lang="de-DE"/>
              <a:t>globally</a:t>
            </a:r>
            <a:r>
              <a:rPr lang="de-DE"/>
              <a:t> instead of locally);</a:t>
            </a:r>
            <a:endParaRPr/>
          </a:p>
          <a:p>
            <a:pPr indent="-381000" lvl="0" marL="457200" rtl="0" algn="l">
              <a:spcBef>
                <a:spcPts val="0"/>
              </a:spcBef>
              <a:spcAft>
                <a:spcPts val="0"/>
              </a:spcAft>
              <a:buSzPts val="2400"/>
              <a:buChar char="•"/>
            </a:pPr>
            <a:r>
              <a:rPr lang="de-DE"/>
              <a:t>State-of-the-art visual quality on the high resolution images;</a:t>
            </a:r>
            <a:endParaRPr/>
          </a:p>
          <a:p>
            <a:pPr indent="-381000" lvl="0" marL="457200" rtl="0" algn="l">
              <a:spcBef>
                <a:spcPts val="0"/>
              </a:spcBef>
              <a:spcAft>
                <a:spcPts val="0"/>
              </a:spcAft>
              <a:buSzPts val="2400"/>
              <a:buChar char="•"/>
            </a:pPr>
            <a:r>
              <a:rPr lang="de-DE"/>
              <a:t>Disentangled LATENT SPACE </a:t>
            </a:r>
            <a:r>
              <a:rPr lang="de-DE"/>
              <a:t>𝒲.</a:t>
            </a:r>
            <a:endParaRPr/>
          </a:p>
        </p:txBody>
      </p:sp>
      <p:sp>
        <p:nvSpPr>
          <p:cNvPr id="128" name="Google Shape;128;p17"/>
          <p:cNvSpPr txBox="1"/>
          <p:nvPr>
            <p:ph idx="12" type="sldNum"/>
          </p:nvPr>
        </p:nvSpPr>
        <p:spPr>
          <a:xfrm>
            <a:off x="8860773" y="6455463"/>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de-DE"/>
              <a:t>‹#›</a:t>
            </a:fld>
            <a:endParaRPr/>
          </a:p>
        </p:txBody>
      </p:sp>
      <p:sp>
        <p:nvSpPr>
          <p:cNvPr id="129" name="Google Shape;129;p17"/>
          <p:cNvSpPr txBox="1"/>
          <p:nvPr>
            <p:ph idx="2" type="body"/>
          </p:nvPr>
        </p:nvSpPr>
        <p:spPr>
          <a:xfrm>
            <a:off x="582613" y="6515158"/>
            <a:ext cx="4800300" cy="2307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de-DE"/>
              <a:t>StyleGAN encoder for image-to-image translation</a:t>
            </a:r>
            <a:endParaRPr/>
          </a:p>
        </p:txBody>
      </p:sp>
      <p:grpSp>
        <p:nvGrpSpPr>
          <p:cNvPr id="130" name="Google Shape;130;p17"/>
          <p:cNvGrpSpPr/>
          <p:nvPr/>
        </p:nvGrpSpPr>
        <p:grpSpPr>
          <a:xfrm>
            <a:off x="769039" y="4460449"/>
            <a:ext cx="7943768" cy="857979"/>
            <a:chOff x="1593000" y="2322568"/>
            <a:chExt cx="5957975" cy="643500"/>
          </a:xfrm>
        </p:grpSpPr>
        <p:sp>
          <p:nvSpPr>
            <p:cNvPr id="131" name="Google Shape;131;p17"/>
            <p:cNvSpPr/>
            <p:nvPr/>
          </p:nvSpPr>
          <p:spPr>
            <a:xfrm>
              <a:off x="3728375" y="2322568"/>
              <a:ext cx="3822600" cy="643500"/>
            </a:xfrm>
            <a:prstGeom prst="rect">
              <a:avLst/>
            </a:prstGeom>
            <a:solidFill>
              <a:srgbClr val="EEEEEE"/>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32" name="Google Shape;132;p17"/>
            <p:cNvSpPr/>
            <p:nvPr/>
          </p:nvSpPr>
          <p:spPr>
            <a:xfrm flipH="1">
              <a:off x="2283025" y="2322575"/>
              <a:ext cx="1844400" cy="642600"/>
            </a:xfrm>
            <a:prstGeom prst="rect">
              <a:avLst/>
            </a:prstGeom>
            <a:solidFill>
              <a:srgbClr val="80243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33" name="Google Shape;133;p17"/>
            <p:cNvSpPr/>
            <p:nvPr/>
          </p:nvSpPr>
          <p:spPr>
            <a:xfrm rot="-5400000">
              <a:off x="3501574" y="1934671"/>
              <a:ext cx="643356" cy="1419149"/>
            </a:xfrm>
            <a:prstGeom prst="flowChartOffpageConnector">
              <a:avLst/>
            </a:prstGeom>
            <a:solidFill>
              <a:srgbClr val="80243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34" name="Google Shape;134;p17"/>
            <p:cNvSpPr/>
            <p:nvPr/>
          </p:nvSpPr>
          <p:spPr>
            <a:xfrm>
              <a:off x="2342625" y="2399951"/>
              <a:ext cx="1940700" cy="495900"/>
            </a:xfrm>
            <a:prstGeom prst="rect">
              <a:avLst/>
            </a:prstGeom>
            <a:solidFill>
              <a:srgbClr val="802433"/>
            </a:solidFill>
            <a:ln>
              <a:noFill/>
            </a:ln>
          </p:spPr>
          <p:txBody>
            <a:bodyPr anchorCtr="0" anchor="ctr" bIns="121900" lIns="121900" spcFirstLastPara="1" rIns="121900" wrap="square" tIns="121900">
              <a:noAutofit/>
            </a:bodyPr>
            <a:lstStyle/>
            <a:p>
              <a:pPr indent="0" lvl="0" marL="0" rtl="0" algn="ctr">
                <a:lnSpc>
                  <a:spcPct val="115000"/>
                </a:lnSpc>
                <a:spcBef>
                  <a:spcPts val="0"/>
                </a:spcBef>
                <a:spcAft>
                  <a:spcPts val="0"/>
                </a:spcAft>
                <a:buNone/>
              </a:pPr>
              <a:r>
                <a:rPr lang="de-DE" sz="2400">
                  <a:solidFill>
                    <a:srgbClr val="FFFFFF"/>
                  </a:solidFill>
                  <a:latin typeface="Calibri"/>
                  <a:ea typeface="Calibri"/>
                  <a:cs typeface="Calibri"/>
                  <a:sym typeface="Calibri"/>
                </a:rPr>
                <a:t>Encoder</a:t>
              </a:r>
              <a:endParaRPr sz="2400">
                <a:solidFill>
                  <a:srgbClr val="FFFFFF"/>
                </a:solidFill>
                <a:latin typeface="Calibri"/>
                <a:ea typeface="Calibri"/>
                <a:cs typeface="Calibri"/>
                <a:sym typeface="Calibri"/>
              </a:endParaRPr>
            </a:p>
          </p:txBody>
        </p:sp>
        <p:sp>
          <p:nvSpPr>
            <p:cNvPr id="135" name="Google Shape;135;p17"/>
            <p:cNvSpPr/>
            <p:nvPr/>
          </p:nvSpPr>
          <p:spPr>
            <a:xfrm>
              <a:off x="1593000" y="2322568"/>
              <a:ext cx="690000" cy="642300"/>
            </a:xfrm>
            <a:prstGeom prst="rect">
              <a:avLst/>
            </a:prstGeom>
            <a:solidFill>
              <a:srgbClr val="B02C20"/>
            </a:solidFill>
            <a:ln>
              <a:noFill/>
            </a:ln>
            <a:effectLst>
              <a:outerShdw blurRad="71438" rotWithShape="0" algn="bl" dir="2700000" dist="28575">
                <a:srgbClr val="000000">
                  <a:alpha val="17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36" name="Google Shape;136;p17"/>
            <p:cNvSpPr/>
            <p:nvPr/>
          </p:nvSpPr>
          <p:spPr>
            <a:xfrm>
              <a:off x="1593000" y="2322575"/>
              <a:ext cx="690000" cy="642600"/>
            </a:xfrm>
            <a:prstGeom prst="rect">
              <a:avLst/>
            </a:prstGeom>
            <a:solidFill>
              <a:srgbClr val="802433"/>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None/>
              </a:pPr>
              <a:r>
                <a:rPr lang="de-DE" sz="3500">
                  <a:solidFill>
                    <a:srgbClr val="FFFFFF"/>
                  </a:solidFill>
                  <a:latin typeface="Roboto Thin"/>
                  <a:ea typeface="Roboto Thin"/>
                  <a:cs typeface="Roboto Thin"/>
                  <a:sym typeface="Roboto Thin"/>
                </a:rPr>
                <a:t>03</a:t>
              </a:r>
              <a:endParaRPr sz="3500">
                <a:solidFill>
                  <a:srgbClr val="FFFFFF"/>
                </a:solidFill>
                <a:latin typeface="Roboto Thin"/>
                <a:ea typeface="Roboto Thin"/>
                <a:cs typeface="Roboto Thin"/>
                <a:sym typeface="Roboto Thin"/>
              </a:endParaRPr>
            </a:p>
          </p:txBody>
        </p:sp>
        <p:sp>
          <p:nvSpPr>
            <p:cNvPr id="137" name="Google Shape;137;p17"/>
            <p:cNvSpPr/>
            <p:nvPr/>
          </p:nvSpPr>
          <p:spPr>
            <a:xfrm>
              <a:off x="4387850" y="2323750"/>
              <a:ext cx="2971200" cy="642300"/>
            </a:xfrm>
            <a:prstGeom prst="rect">
              <a:avLst/>
            </a:prstGeom>
            <a:noFill/>
            <a:ln>
              <a:noFill/>
            </a:ln>
          </p:spPr>
          <p:txBody>
            <a:bodyPr anchorCtr="0" anchor="ctr" bIns="121900" lIns="121900" spcFirstLastPara="1" rIns="121900" wrap="square" tIns="121900">
              <a:noAutofit/>
            </a:bodyPr>
            <a:lstStyle/>
            <a:p>
              <a:pPr indent="-374650" lvl="0" marL="609600" rtl="0" algn="l">
                <a:lnSpc>
                  <a:spcPct val="115000"/>
                </a:lnSpc>
                <a:spcBef>
                  <a:spcPts val="0"/>
                </a:spcBef>
                <a:spcAft>
                  <a:spcPts val="0"/>
                </a:spcAft>
                <a:buClr>
                  <a:srgbClr val="802433"/>
                </a:buClr>
                <a:buSzPts val="1100"/>
                <a:buFont typeface="Roboto"/>
                <a:buChar char="●"/>
              </a:pPr>
              <a:r>
                <a:rPr lang="de-DE" sz="1100">
                  <a:solidFill>
                    <a:srgbClr val="802433"/>
                  </a:solidFill>
                  <a:latin typeface="Roboto"/>
                  <a:ea typeface="Roboto"/>
                  <a:cs typeface="Roboto"/>
                  <a:sym typeface="Roboto"/>
                </a:rPr>
                <a:t>Accelerates optimization process</a:t>
              </a:r>
              <a:r>
                <a:rPr lang="de-DE" sz="1100">
                  <a:solidFill>
                    <a:srgbClr val="802433"/>
                  </a:solidFill>
                  <a:latin typeface="Roboto"/>
                  <a:ea typeface="Roboto"/>
                  <a:cs typeface="Roboto"/>
                  <a:sym typeface="Roboto"/>
                </a:rPr>
                <a:t> </a:t>
              </a:r>
              <a:endParaRPr sz="1100">
                <a:solidFill>
                  <a:srgbClr val="802433"/>
                </a:solidFill>
                <a:latin typeface="Roboto"/>
                <a:ea typeface="Roboto"/>
                <a:cs typeface="Roboto"/>
                <a:sym typeface="Roboto"/>
              </a:endParaRPr>
            </a:p>
            <a:p>
              <a:pPr indent="-374650" lvl="0" marL="609600" marR="0" rtl="0" algn="l">
                <a:lnSpc>
                  <a:spcPct val="115000"/>
                </a:lnSpc>
                <a:spcBef>
                  <a:spcPts val="0"/>
                </a:spcBef>
                <a:spcAft>
                  <a:spcPts val="0"/>
                </a:spcAft>
                <a:buClr>
                  <a:srgbClr val="802433"/>
                </a:buClr>
                <a:buSzPts val="1100"/>
                <a:buFont typeface="Roboto"/>
                <a:buChar char="●"/>
              </a:pPr>
              <a:r>
                <a:rPr lang="de-DE" sz="1100">
                  <a:solidFill>
                    <a:srgbClr val="802433"/>
                  </a:solidFill>
                  <a:latin typeface="Roboto"/>
                  <a:ea typeface="Roboto"/>
                  <a:cs typeface="Roboto"/>
                  <a:sym typeface="Roboto"/>
                </a:rPr>
                <a:t>Infer an approximate vector</a:t>
              </a:r>
              <a:endParaRPr sz="1100">
                <a:solidFill>
                  <a:srgbClr val="802433"/>
                </a:solidFill>
                <a:latin typeface="Roboto"/>
                <a:ea typeface="Roboto"/>
                <a:cs typeface="Roboto"/>
                <a:sym typeface="Roboto"/>
              </a:endParaRPr>
            </a:p>
            <a:p>
              <a:pPr indent="-374650" lvl="0" marL="609600" rtl="0" algn="l">
                <a:lnSpc>
                  <a:spcPct val="115000"/>
                </a:lnSpc>
                <a:spcBef>
                  <a:spcPts val="0"/>
                </a:spcBef>
                <a:spcAft>
                  <a:spcPts val="0"/>
                </a:spcAft>
                <a:buClr>
                  <a:srgbClr val="802433"/>
                </a:buClr>
                <a:buSzPts val="1100"/>
                <a:buFont typeface="Roboto"/>
                <a:buChar char="●"/>
              </a:pPr>
              <a:r>
                <a:rPr lang="de-DE" sz="1100">
                  <a:solidFill>
                    <a:srgbClr val="802433"/>
                  </a:solidFill>
                  <a:latin typeface="Roboto"/>
                  <a:ea typeface="Roboto"/>
                  <a:cs typeface="Roboto"/>
                  <a:sym typeface="Roboto"/>
                </a:rPr>
                <a:t>Additional optimization is required</a:t>
              </a:r>
              <a:endParaRPr sz="1100">
                <a:solidFill>
                  <a:srgbClr val="802433"/>
                </a:solidFill>
                <a:latin typeface="Roboto"/>
                <a:ea typeface="Roboto"/>
                <a:cs typeface="Roboto"/>
                <a:sym typeface="Roboto"/>
              </a:endParaRPr>
            </a:p>
          </p:txBody>
        </p:sp>
      </p:grpSp>
      <p:grpSp>
        <p:nvGrpSpPr>
          <p:cNvPr id="138" name="Google Shape;138;p17"/>
          <p:cNvGrpSpPr/>
          <p:nvPr/>
        </p:nvGrpSpPr>
        <p:grpSpPr>
          <a:xfrm>
            <a:off x="769039" y="3586958"/>
            <a:ext cx="7943768" cy="857979"/>
            <a:chOff x="1593000" y="2322568"/>
            <a:chExt cx="5957975" cy="643500"/>
          </a:xfrm>
        </p:grpSpPr>
        <p:sp>
          <p:nvSpPr>
            <p:cNvPr id="139" name="Google Shape;139;p17"/>
            <p:cNvSpPr/>
            <p:nvPr/>
          </p:nvSpPr>
          <p:spPr>
            <a:xfrm>
              <a:off x="3728375" y="2322568"/>
              <a:ext cx="3822600" cy="643500"/>
            </a:xfrm>
            <a:prstGeom prst="rect">
              <a:avLst/>
            </a:prstGeom>
            <a:solidFill>
              <a:srgbClr val="EEEEEE"/>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40" name="Google Shape;140;p17"/>
            <p:cNvSpPr/>
            <p:nvPr/>
          </p:nvSpPr>
          <p:spPr>
            <a:xfrm flipH="1">
              <a:off x="2283025" y="2322575"/>
              <a:ext cx="1844400" cy="642600"/>
            </a:xfrm>
            <a:prstGeom prst="rect">
              <a:avLst/>
            </a:prstGeom>
            <a:solidFill>
              <a:srgbClr val="80243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41" name="Google Shape;141;p17"/>
            <p:cNvSpPr/>
            <p:nvPr/>
          </p:nvSpPr>
          <p:spPr>
            <a:xfrm rot="-5400000">
              <a:off x="3501574" y="1934671"/>
              <a:ext cx="643356" cy="1419149"/>
            </a:xfrm>
            <a:prstGeom prst="flowChartOffpageConnector">
              <a:avLst/>
            </a:prstGeom>
            <a:solidFill>
              <a:srgbClr val="80243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42" name="Google Shape;142;p17"/>
            <p:cNvSpPr/>
            <p:nvPr/>
          </p:nvSpPr>
          <p:spPr>
            <a:xfrm>
              <a:off x="2342625" y="2399951"/>
              <a:ext cx="1940700" cy="495900"/>
            </a:xfrm>
            <a:prstGeom prst="rect">
              <a:avLst/>
            </a:prstGeom>
            <a:solidFill>
              <a:srgbClr val="802433"/>
            </a:solidFill>
            <a:ln>
              <a:noFill/>
            </a:ln>
          </p:spPr>
          <p:txBody>
            <a:bodyPr anchorCtr="0" anchor="ctr" bIns="121900" lIns="121900" spcFirstLastPara="1" rIns="121900" wrap="square" tIns="121900">
              <a:noAutofit/>
            </a:bodyPr>
            <a:lstStyle/>
            <a:p>
              <a:pPr indent="0" lvl="0" marL="914400" rtl="0" algn="l">
                <a:lnSpc>
                  <a:spcPct val="90000"/>
                </a:lnSpc>
                <a:spcBef>
                  <a:spcPts val="500"/>
                </a:spcBef>
                <a:spcAft>
                  <a:spcPts val="0"/>
                </a:spcAft>
                <a:buNone/>
              </a:pPr>
              <a:r>
                <a:rPr lang="de-DE" sz="2400">
                  <a:solidFill>
                    <a:schemeClr val="lt1"/>
                  </a:solidFill>
                  <a:latin typeface="Calibri"/>
                  <a:ea typeface="Calibri"/>
                  <a:cs typeface="Calibri"/>
                  <a:sym typeface="Calibri"/>
                </a:rPr>
                <a:t>𝒲⁺</a:t>
              </a:r>
              <a:endParaRPr sz="1300">
                <a:solidFill>
                  <a:srgbClr val="FFFFFF"/>
                </a:solidFill>
                <a:latin typeface="Roboto"/>
                <a:ea typeface="Roboto"/>
                <a:cs typeface="Roboto"/>
                <a:sym typeface="Roboto"/>
              </a:endParaRPr>
            </a:p>
          </p:txBody>
        </p:sp>
        <p:sp>
          <p:nvSpPr>
            <p:cNvPr id="143" name="Google Shape;143;p17"/>
            <p:cNvSpPr/>
            <p:nvPr/>
          </p:nvSpPr>
          <p:spPr>
            <a:xfrm>
              <a:off x="1593000" y="2322568"/>
              <a:ext cx="690000" cy="642300"/>
            </a:xfrm>
            <a:prstGeom prst="rect">
              <a:avLst/>
            </a:prstGeom>
            <a:solidFill>
              <a:srgbClr val="B02C20"/>
            </a:solidFill>
            <a:ln>
              <a:noFill/>
            </a:ln>
            <a:effectLst>
              <a:outerShdw blurRad="71438" rotWithShape="0" algn="bl" dir="2700000" dist="28575">
                <a:srgbClr val="000000">
                  <a:alpha val="17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44" name="Google Shape;144;p17"/>
            <p:cNvSpPr/>
            <p:nvPr/>
          </p:nvSpPr>
          <p:spPr>
            <a:xfrm>
              <a:off x="1593000" y="2322575"/>
              <a:ext cx="690000" cy="642600"/>
            </a:xfrm>
            <a:prstGeom prst="rect">
              <a:avLst/>
            </a:prstGeom>
            <a:solidFill>
              <a:srgbClr val="802433"/>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de-DE" sz="3500">
                  <a:solidFill>
                    <a:srgbClr val="FFFFFF"/>
                  </a:solidFill>
                  <a:latin typeface="Roboto Thin"/>
                  <a:ea typeface="Roboto Thin"/>
                  <a:cs typeface="Roboto Thin"/>
                  <a:sym typeface="Roboto Thin"/>
                </a:rPr>
                <a:t>02</a:t>
              </a:r>
              <a:endParaRPr sz="3500">
                <a:solidFill>
                  <a:srgbClr val="FFFFFF"/>
                </a:solidFill>
                <a:latin typeface="Roboto Thin"/>
                <a:ea typeface="Roboto Thin"/>
                <a:cs typeface="Roboto Thin"/>
                <a:sym typeface="Roboto Thin"/>
              </a:endParaRPr>
            </a:p>
          </p:txBody>
        </p:sp>
        <p:sp>
          <p:nvSpPr>
            <p:cNvPr id="145" name="Google Shape;145;p17"/>
            <p:cNvSpPr/>
            <p:nvPr/>
          </p:nvSpPr>
          <p:spPr>
            <a:xfrm>
              <a:off x="4387850" y="2323750"/>
              <a:ext cx="2971200" cy="642300"/>
            </a:xfrm>
            <a:prstGeom prst="rect">
              <a:avLst/>
            </a:prstGeom>
            <a:noFill/>
            <a:ln>
              <a:noFill/>
            </a:ln>
          </p:spPr>
          <p:txBody>
            <a:bodyPr anchorCtr="0" anchor="ctr" bIns="121900" lIns="121900" spcFirstLastPara="1" rIns="121900" wrap="square" tIns="121900">
              <a:noAutofit/>
            </a:bodyPr>
            <a:lstStyle/>
            <a:p>
              <a:pPr indent="-374650" lvl="0" marL="609600" rtl="0" algn="l">
                <a:lnSpc>
                  <a:spcPct val="115000"/>
                </a:lnSpc>
                <a:spcBef>
                  <a:spcPts val="0"/>
                </a:spcBef>
                <a:spcAft>
                  <a:spcPts val="0"/>
                </a:spcAft>
                <a:buClr>
                  <a:srgbClr val="802433"/>
                </a:buClr>
                <a:buSzPts val="1100"/>
                <a:buFont typeface="Roboto"/>
                <a:buChar char="●"/>
              </a:pPr>
              <a:r>
                <a:rPr lang="de-DE" sz="1100">
                  <a:solidFill>
                    <a:srgbClr val="802433"/>
                  </a:solidFill>
                  <a:latin typeface="Roboto"/>
                  <a:ea typeface="Roboto"/>
                  <a:cs typeface="Roboto"/>
                  <a:sym typeface="Roboto"/>
                </a:rPr>
                <a:t>More accurate reconstruction</a:t>
              </a:r>
              <a:r>
                <a:rPr lang="de-DE" sz="1100">
                  <a:solidFill>
                    <a:srgbClr val="802433"/>
                  </a:solidFill>
                  <a:latin typeface="Roboto"/>
                  <a:ea typeface="Roboto"/>
                  <a:cs typeface="Roboto"/>
                  <a:sym typeface="Roboto"/>
                </a:rPr>
                <a:t> </a:t>
              </a:r>
              <a:endParaRPr sz="1100">
                <a:solidFill>
                  <a:srgbClr val="802433"/>
                </a:solidFill>
                <a:latin typeface="Roboto"/>
                <a:ea typeface="Roboto"/>
                <a:cs typeface="Roboto"/>
                <a:sym typeface="Roboto"/>
              </a:endParaRPr>
            </a:p>
            <a:p>
              <a:pPr indent="-374650" lvl="0" marL="609600" marR="0" rtl="0" algn="l">
                <a:lnSpc>
                  <a:spcPct val="115000"/>
                </a:lnSpc>
                <a:spcBef>
                  <a:spcPts val="0"/>
                </a:spcBef>
                <a:spcAft>
                  <a:spcPts val="0"/>
                </a:spcAft>
                <a:buClr>
                  <a:srgbClr val="802433"/>
                </a:buClr>
                <a:buSzPts val="1100"/>
                <a:buFont typeface="Roboto"/>
                <a:buChar char="●"/>
              </a:pPr>
              <a:r>
                <a:rPr lang="de-DE" sz="1100">
                  <a:solidFill>
                    <a:srgbClr val="802433"/>
                  </a:solidFill>
                  <a:latin typeface="Roboto"/>
                  <a:ea typeface="Roboto"/>
                  <a:cs typeface="Roboto"/>
                  <a:sym typeface="Roboto"/>
                </a:rPr>
                <a:t>Per-image optimization</a:t>
              </a:r>
              <a:endParaRPr sz="1100">
                <a:solidFill>
                  <a:srgbClr val="802433"/>
                </a:solidFill>
                <a:latin typeface="Roboto"/>
                <a:ea typeface="Roboto"/>
                <a:cs typeface="Roboto"/>
                <a:sym typeface="Roboto"/>
              </a:endParaRPr>
            </a:p>
            <a:p>
              <a:pPr indent="-374650" lvl="0" marL="609600" rtl="0" algn="l">
                <a:lnSpc>
                  <a:spcPct val="115000"/>
                </a:lnSpc>
                <a:spcBef>
                  <a:spcPts val="0"/>
                </a:spcBef>
                <a:spcAft>
                  <a:spcPts val="0"/>
                </a:spcAft>
                <a:buClr>
                  <a:srgbClr val="802433"/>
                </a:buClr>
                <a:buSzPts val="1100"/>
                <a:buFont typeface="Roboto"/>
                <a:buChar char="●"/>
              </a:pPr>
              <a:r>
                <a:rPr lang="de-DE" sz="1100">
                  <a:solidFill>
                    <a:srgbClr val="802433"/>
                  </a:solidFill>
                  <a:latin typeface="Roboto"/>
                  <a:ea typeface="Roboto"/>
                  <a:cs typeface="Roboto"/>
                  <a:sym typeface="Roboto"/>
                </a:rPr>
                <a:t>18 different </a:t>
              </a:r>
              <a:r>
                <a:rPr lang="de-DE" sz="1100">
                  <a:solidFill>
                    <a:srgbClr val="802433"/>
                  </a:solidFill>
                  <a:latin typeface="Roboto"/>
                  <a:ea typeface="Roboto"/>
                  <a:cs typeface="Roboto"/>
                  <a:sym typeface="Roboto"/>
                </a:rPr>
                <a:t>512-dimensional vectors w </a:t>
              </a:r>
              <a:endParaRPr sz="1100">
                <a:solidFill>
                  <a:srgbClr val="802433"/>
                </a:solidFill>
                <a:latin typeface="Roboto"/>
                <a:ea typeface="Roboto"/>
                <a:cs typeface="Roboto"/>
                <a:sym typeface="Roboto"/>
              </a:endParaRPr>
            </a:p>
          </p:txBody>
        </p:sp>
      </p:grpSp>
      <p:grpSp>
        <p:nvGrpSpPr>
          <p:cNvPr id="146" name="Google Shape;146;p17"/>
          <p:cNvGrpSpPr/>
          <p:nvPr/>
        </p:nvGrpSpPr>
        <p:grpSpPr>
          <a:xfrm>
            <a:off x="769039" y="2713455"/>
            <a:ext cx="7943768" cy="857979"/>
            <a:chOff x="1593000" y="2322568"/>
            <a:chExt cx="5957975" cy="643500"/>
          </a:xfrm>
        </p:grpSpPr>
        <p:sp>
          <p:nvSpPr>
            <p:cNvPr id="147" name="Google Shape;147;p17"/>
            <p:cNvSpPr/>
            <p:nvPr/>
          </p:nvSpPr>
          <p:spPr>
            <a:xfrm>
              <a:off x="3728375" y="2322568"/>
              <a:ext cx="3822600" cy="643500"/>
            </a:xfrm>
            <a:prstGeom prst="rect">
              <a:avLst/>
            </a:prstGeom>
            <a:solidFill>
              <a:srgbClr val="EEEEEE"/>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48" name="Google Shape;148;p17"/>
            <p:cNvSpPr/>
            <p:nvPr/>
          </p:nvSpPr>
          <p:spPr>
            <a:xfrm flipH="1">
              <a:off x="2283025" y="2322575"/>
              <a:ext cx="1844400" cy="642600"/>
            </a:xfrm>
            <a:prstGeom prst="rect">
              <a:avLst/>
            </a:prstGeom>
            <a:solidFill>
              <a:srgbClr val="80243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49" name="Google Shape;149;p17"/>
            <p:cNvSpPr/>
            <p:nvPr/>
          </p:nvSpPr>
          <p:spPr>
            <a:xfrm rot="-5400000">
              <a:off x="3501574" y="1934671"/>
              <a:ext cx="643356" cy="1419149"/>
            </a:xfrm>
            <a:prstGeom prst="flowChartOffpageConnector">
              <a:avLst/>
            </a:prstGeom>
            <a:solidFill>
              <a:srgbClr val="80243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0" name="Google Shape;150;p17"/>
            <p:cNvSpPr/>
            <p:nvPr/>
          </p:nvSpPr>
          <p:spPr>
            <a:xfrm>
              <a:off x="2342625" y="2399951"/>
              <a:ext cx="1940700" cy="495900"/>
            </a:xfrm>
            <a:prstGeom prst="rect">
              <a:avLst/>
            </a:prstGeom>
            <a:solidFill>
              <a:srgbClr val="802433"/>
            </a:solidFill>
            <a:ln>
              <a:noFill/>
            </a:ln>
          </p:spPr>
          <p:txBody>
            <a:bodyPr anchorCtr="0" anchor="ctr" bIns="121900" lIns="121900" spcFirstLastPara="1" rIns="121900" wrap="square" tIns="121900">
              <a:noAutofit/>
            </a:bodyPr>
            <a:lstStyle/>
            <a:p>
              <a:pPr indent="457200" lvl="0" marL="457200" rtl="0" algn="l">
                <a:lnSpc>
                  <a:spcPct val="90000"/>
                </a:lnSpc>
                <a:spcBef>
                  <a:spcPts val="1000"/>
                </a:spcBef>
                <a:spcAft>
                  <a:spcPts val="0"/>
                </a:spcAft>
                <a:buNone/>
              </a:pPr>
              <a:r>
                <a:rPr lang="de-DE" sz="2400">
                  <a:solidFill>
                    <a:schemeClr val="lt1"/>
                  </a:solidFill>
                  <a:latin typeface="Calibri"/>
                  <a:ea typeface="Calibri"/>
                  <a:cs typeface="Calibri"/>
                  <a:sym typeface="Calibri"/>
                </a:rPr>
                <a:t>𝒲</a:t>
              </a:r>
              <a:endParaRPr sz="1300">
                <a:solidFill>
                  <a:schemeClr val="lt1"/>
                </a:solidFill>
                <a:latin typeface="Roboto"/>
                <a:ea typeface="Roboto"/>
                <a:cs typeface="Roboto"/>
                <a:sym typeface="Roboto"/>
              </a:endParaRPr>
            </a:p>
          </p:txBody>
        </p:sp>
        <p:sp>
          <p:nvSpPr>
            <p:cNvPr id="151" name="Google Shape;151;p17"/>
            <p:cNvSpPr/>
            <p:nvPr/>
          </p:nvSpPr>
          <p:spPr>
            <a:xfrm>
              <a:off x="1593000" y="2322568"/>
              <a:ext cx="690000" cy="642300"/>
            </a:xfrm>
            <a:prstGeom prst="rect">
              <a:avLst/>
            </a:prstGeom>
            <a:solidFill>
              <a:srgbClr val="B02C20"/>
            </a:solidFill>
            <a:ln>
              <a:noFill/>
            </a:ln>
            <a:effectLst>
              <a:outerShdw blurRad="71438" rotWithShape="0" algn="bl" dir="2700000" dist="28575">
                <a:srgbClr val="000000">
                  <a:alpha val="17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2" name="Google Shape;152;p17"/>
            <p:cNvSpPr/>
            <p:nvPr/>
          </p:nvSpPr>
          <p:spPr>
            <a:xfrm>
              <a:off x="1593000" y="2322575"/>
              <a:ext cx="690000" cy="642600"/>
            </a:xfrm>
            <a:prstGeom prst="rect">
              <a:avLst/>
            </a:prstGeom>
            <a:solidFill>
              <a:srgbClr val="802433"/>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de-DE" sz="3500">
                  <a:solidFill>
                    <a:srgbClr val="FFFFFF"/>
                  </a:solidFill>
                  <a:latin typeface="Roboto Thin"/>
                  <a:ea typeface="Roboto Thin"/>
                  <a:cs typeface="Roboto Thin"/>
                  <a:sym typeface="Roboto Thin"/>
                </a:rPr>
                <a:t>01</a:t>
              </a:r>
              <a:endParaRPr sz="3500">
                <a:solidFill>
                  <a:srgbClr val="FFFFFF"/>
                </a:solidFill>
                <a:latin typeface="Roboto Thin"/>
                <a:ea typeface="Roboto Thin"/>
                <a:cs typeface="Roboto Thin"/>
                <a:sym typeface="Roboto Thin"/>
              </a:endParaRPr>
            </a:p>
          </p:txBody>
        </p:sp>
        <p:sp>
          <p:nvSpPr>
            <p:cNvPr id="153" name="Google Shape;153;p17"/>
            <p:cNvSpPr/>
            <p:nvPr/>
          </p:nvSpPr>
          <p:spPr>
            <a:xfrm>
              <a:off x="4387850" y="2323750"/>
              <a:ext cx="2971200" cy="642300"/>
            </a:xfrm>
            <a:prstGeom prst="rect">
              <a:avLst/>
            </a:prstGeom>
            <a:noFill/>
            <a:ln>
              <a:noFill/>
            </a:ln>
          </p:spPr>
          <p:txBody>
            <a:bodyPr anchorCtr="0" anchor="ctr" bIns="121900" lIns="121900" spcFirstLastPara="1" rIns="121900" wrap="square" tIns="121900">
              <a:noAutofit/>
            </a:bodyPr>
            <a:lstStyle/>
            <a:p>
              <a:pPr indent="-374650" lvl="0" marL="609600" rtl="0" algn="l">
                <a:lnSpc>
                  <a:spcPct val="115000"/>
                </a:lnSpc>
                <a:spcBef>
                  <a:spcPts val="0"/>
                </a:spcBef>
                <a:spcAft>
                  <a:spcPts val="0"/>
                </a:spcAft>
                <a:buClr>
                  <a:srgbClr val="802433"/>
                </a:buClr>
                <a:buSzPts val="1100"/>
                <a:buFont typeface="Roboto"/>
                <a:buChar char="●"/>
              </a:pPr>
              <a:r>
                <a:rPr lang="de-DE" sz="1100">
                  <a:solidFill>
                    <a:srgbClr val="802433"/>
                  </a:solidFill>
                  <a:latin typeface="Roboto"/>
                  <a:ea typeface="Roboto"/>
                  <a:cs typeface="Roboto"/>
                  <a:sym typeface="Roboto"/>
                </a:rPr>
                <a:t>Meaningful manipulations can be performed</a:t>
              </a:r>
              <a:endParaRPr sz="1100">
                <a:solidFill>
                  <a:srgbClr val="802433"/>
                </a:solidFill>
                <a:latin typeface="Roboto"/>
                <a:ea typeface="Roboto"/>
                <a:cs typeface="Roboto"/>
                <a:sym typeface="Roboto"/>
              </a:endParaRPr>
            </a:p>
            <a:p>
              <a:pPr indent="-374650" lvl="0" marL="609600" rtl="0" algn="l">
                <a:lnSpc>
                  <a:spcPct val="115000"/>
                </a:lnSpc>
                <a:spcBef>
                  <a:spcPts val="0"/>
                </a:spcBef>
                <a:spcAft>
                  <a:spcPts val="0"/>
                </a:spcAft>
                <a:buClr>
                  <a:srgbClr val="802433"/>
                </a:buClr>
                <a:buSzPts val="1100"/>
                <a:buFont typeface="Roboto"/>
                <a:buChar char="●"/>
              </a:pPr>
              <a:r>
                <a:rPr lang="de-DE" sz="1100">
                  <a:solidFill>
                    <a:srgbClr val="802433"/>
                  </a:solidFill>
                  <a:latin typeface="Roboto"/>
                  <a:ea typeface="Roboto"/>
                  <a:cs typeface="Roboto"/>
                  <a:sym typeface="Roboto"/>
                </a:rPr>
                <a:t>“Invert first, edit later” approach</a:t>
              </a:r>
              <a:endParaRPr sz="1100">
                <a:solidFill>
                  <a:srgbClr val="802433"/>
                </a:solidFill>
                <a:latin typeface="Roboto"/>
                <a:ea typeface="Roboto"/>
                <a:cs typeface="Roboto"/>
                <a:sym typeface="Roboto"/>
              </a:endParaRPr>
            </a:p>
            <a:p>
              <a:pPr indent="-374650" lvl="0" marL="609600" rtl="0" algn="l">
                <a:lnSpc>
                  <a:spcPct val="115000"/>
                </a:lnSpc>
                <a:spcBef>
                  <a:spcPts val="0"/>
                </a:spcBef>
                <a:spcAft>
                  <a:spcPts val="0"/>
                </a:spcAft>
                <a:buClr>
                  <a:srgbClr val="802433"/>
                </a:buClr>
                <a:buSzPts val="1100"/>
                <a:buFont typeface="Roboto"/>
                <a:buChar char="●"/>
              </a:pPr>
              <a:r>
                <a:rPr lang="de-DE" sz="1100">
                  <a:solidFill>
                    <a:srgbClr val="802433"/>
                  </a:solidFill>
                  <a:latin typeface="Roboto"/>
                  <a:ea typeface="Roboto"/>
                  <a:cs typeface="Roboto"/>
                  <a:sym typeface="Roboto"/>
                </a:rPr>
                <a:t>512-dimensional vector w </a:t>
              </a:r>
              <a:endParaRPr sz="1100">
                <a:solidFill>
                  <a:srgbClr val="802433"/>
                </a:solidFill>
                <a:latin typeface="Roboto"/>
                <a:ea typeface="Roboto"/>
                <a:cs typeface="Roboto"/>
                <a:sym typeface="Roboto"/>
              </a:endParaRPr>
            </a:p>
          </p:txBody>
        </p:sp>
      </p:grpSp>
      <p:sp>
        <p:nvSpPr>
          <p:cNvPr id="154" name="Google Shape;154;p17"/>
          <p:cNvSpPr/>
          <p:nvPr/>
        </p:nvSpPr>
        <p:spPr>
          <a:xfrm rot="5400000">
            <a:off x="1048025" y="5402425"/>
            <a:ext cx="944700" cy="776700"/>
          </a:xfrm>
          <a:prstGeom prst="bentUpArrow">
            <a:avLst>
              <a:gd fmla="val 25000" name="adj1"/>
              <a:gd fmla="val 25000" name="adj2"/>
              <a:gd fmla="val 25000" name="adj3"/>
            </a:avLst>
          </a:prstGeom>
          <a:solidFill>
            <a:srgbClr val="80243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7"/>
          <p:cNvSpPr txBox="1"/>
          <p:nvPr/>
        </p:nvSpPr>
        <p:spPr>
          <a:xfrm>
            <a:off x="1908725" y="5803350"/>
            <a:ext cx="49845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de-DE" sz="2200">
                <a:latin typeface="Calibri"/>
                <a:ea typeface="Calibri"/>
                <a:cs typeface="Calibri"/>
                <a:sym typeface="Calibri"/>
              </a:rPr>
              <a:t>Trade-off:</a:t>
            </a:r>
            <a:r>
              <a:rPr lang="de-DE" sz="2200">
                <a:latin typeface="Calibri"/>
                <a:ea typeface="Calibri"/>
                <a:cs typeface="Calibri"/>
                <a:sym typeface="Calibri"/>
              </a:rPr>
              <a:t> FAST vs ACCURATE inversion (?)</a:t>
            </a:r>
            <a:endParaRPr sz="2200">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18"/>
          <p:cNvSpPr txBox="1"/>
          <p:nvPr>
            <p:ph type="title"/>
          </p:nvPr>
        </p:nvSpPr>
        <p:spPr>
          <a:xfrm>
            <a:off x="582283" y="485895"/>
            <a:ext cx="11020200" cy="7995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de-DE"/>
              <a:t>New encoder</a:t>
            </a:r>
            <a:endParaRPr/>
          </a:p>
        </p:txBody>
      </p:sp>
      <p:sp>
        <p:nvSpPr>
          <p:cNvPr id="162" name="Google Shape;162;p18"/>
          <p:cNvSpPr txBox="1"/>
          <p:nvPr>
            <p:ph idx="1" type="body"/>
          </p:nvPr>
        </p:nvSpPr>
        <p:spPr>
          <a:xfrm>
            <a:off x="582275" y="1487750"/>
            <a:ext cx="11020200" cy="5027400"/>
          </a:xfrm>
          <a:prstGeom prst="rect">
            <a:avLst/>
          </a:prstGeom>
        </p:spPr>
        <p:txBody>
          <a:bodyPr anchorCtr="0" anchor="t" bIns="45700" lIns="91425" spcFirstLastPara="1" rIns="91425" wrap="square" tIns="45700">
            <a:normAutofit lnSpcReduction="10000"/>
          </a:bodyPr>
          <a:lstStyle/>
          <a:p>
            <a:pPr indent="-381000" lvl="0" marL="457200" rtl="0" algn="l">
              <a:spcBef>
                <a:spcPts val="1000"/>
              </a:spcBef>
              <a:spcAft>
                <a:spcPts val="0"/>
              </a:spcAft>
              <a:buSzPts val="2400"/>
              <a:buChar char="•"/>
            </a:pPr>
            <a:r>
              <a:rPr lang="de-DE"/>
              <a:t>Id</a:t>
            </a:r>
            <a:r>
              <a:rPr lang="de-DE"/>
              <a:t>ea:</a:t>
            </a:r>
            <a:r>
              <a:rPr lang="de-DE"/>
              <a:t> </a:t>
            </a:r>
            <a:r>
              <a:rPr b="1" lang="de-DE"/>
              <a:t>Feature Pyramid Network</a:t>
            </a:r>
            <a:endParaRPr b="1"/>
          </a:p>
          <a:p>
            <a:pPr indent="0" lvl="0" marL="457200" rtl="0" algn="l">
              <a:spcBef>
                <a:spcPts val="1000"/>
              </a:spcBef>
              <a:spcAft>
                <a:spcPts val="0"/>
              </a:spcAft>
              <a:buNone/>
            </a:pPr>
            <a:r>
              <a:rPr lang="de-DE"/>
              <a:t>Style vectors are extracted from different pyramid scales and inserted in correspondence to their spatial scales.</a:t>
            </a:r>
            <a:endParaRPr/>
          </a:p>
          <a:p>
            <a:pPr indent="0" lvl="0" marL="457200" rtl="0" algn="l">
              <a:spcBef>
                <a:spcPts val="1000"/>
              </a:spcBef>
              <a:spcAft>
                <a:spcPts val="0"/>
              </a:spcAft>
              <a:buNone/>
            </a:pPr>
            <a:r>
              <a:t/>
            </a:r>
            <a:endParaRPr/>
          </a:p>
          <a:p>
            <a:pPr indent="-381000" lvl="0" marL="457200" rtl="0" algn="l">
              <a:spcBef>
                <a:spcPts val="1000"/>
              </a:spcBef>
              <a:spcAft>
                <a:spcPts val="0"/>
              </a:spcAft>
              <a:buSzPts val="2400"/>
              <a:buChar char="•"/>
            </a:pPr>
            <a:r>
              <a:rPr b="1" lang="de-DE">
                <a:solidFill>
                  <a:srgbClr val="802433"/>
                </a:solidFill>
              </a:rPr>
              <a:t>Motivation</a:t>
            </a:r>
            <a:r>
              <a:rPr lang="de-DE">
                <a:solidFill>
                  <a:srgbClr val="802433"/>
                </a:solidFill>
              </a:rPr>
              <a:t>:</a:t>
            </a:r>
            <a:r>
              <a:rPr lang="de-DE"/>
              <a:t> Different style inputs correspond to different levels of detail, which are roughly divided into three groups — coarse, medium and fine.</a:t>
            </a:r>
            <a:endParaRPr/>
          </a:p>
          <a:p>
            <a:pPr indent="-381000" lvl="0" marL="457200" rtl="0" algn="l">
              <a:spcBef>
                <a:spcPts val="0"/>
              </a:spcBef>
              <a:spcAft>
                <a:spcPts val="0"/>
              </a:spcAft>
              <a:buSzPts val="2400"/>
              <a:buChar char="•"/>
            </a:pPr>
            <a:r>
              <a:rPr b="1" lang="de-DE">
                <a:solidFill>
                  <a:srgbClr val="802433"/>
                </a:solidFill>
              </a:rPr>
              <a:t>Result:</a:t>
            </a:r>
            <a:r>
              <a:rPr lang="de-DE"/>
              <a:t> Latent space manipulations without requiring time-consuming optimization.</a:t>
            </a:r>
            <a:endParaRPr/>
          </a:p>
          <a:p>
            <a:pPr indent="0" lvl="0" marL="457200" rtl="0" algn="l">
              <a:spcBef>
                <a:spcPts val="1000"/>
              </a:spcBef>
              <a:spcAft>
                <a:spcPts val="0"/>
              </a:spcAft>
              <a:buNone/>
            </a:pPr>
            <a:r>
              <a:t/>
            </a:r>
            <a:endParaRPr/>
          </a:p>
          <a:p>
            <a:pPr indent="-381000" lvl="0" marL="457200" rtl="0" algn="l">
              <a:spcBef>
                <a:spcPts val="1000"/>
              </a:spcBef>
              <a:spcAft>
                <a:spcPts val="0"/>
              </a:spcAft>
              <a:buSzPts val="2400"/>
              <a:buChar char="•"/>
            </a:pPr>
            <a:r>
              <a:rPr lang="de-DE"/>
              <a:t>Math part:</a:t>
            </a:r>
            <a:endParaRPr/>
          </a:p>
          <a:p>
            <a:pPr indent="0" lvl="0" marL="457200" rtl="0" algn="l">
              <a:spcBef>
                <a:spcPts val="1000"/>
              </a:spcBef>
              <a:spcAft>
                <a:spcPts val="0"/>
              </a:spcAft>
              <a:buNone/>
            </a:pPr>
            <a:r>
              <a:t/>
            </a:r>
            <a:endParaRPr b="1"/>
          </a:p>
          <a:p>
            <a:pPr indent="0" lvl="0" marL="457200" rtl="0" algn="ctr">
              <a:spcBef>
                <a:spcPts val="1000"/>
              </a:spcBef>
              <a:spcAft>
                <a:spcPts val="0"/>
              </a:spcAft>
              <a:buNone/>
            </a:pPr>
            <a:r>
              <a:t/>
            </a:r>
            <a:endParaRPr>
              <a:latin typeface="Merriweather"/>
              <a:ea typeface="Merriweather"/>
              <a:cs typeface="Merriweather"/>
              <a:sym typeface="Merriweather"/>
            </a:endParaRPr>
          </a:p>
          <a:p>
            <a:pPr indent="0" lvl="0" marL="457200" rtl="0" algn="l">
              <a:spcBef>
                <a:spcPts val="1000"/>
              </a:spcBef>
              <a:spcAft>
                <a:spcPts val="0"/>
              </a:spcAft>
              <a:buNone/>
            </a:pPr>
            <a:r>
              <a:t/>
            </a:r>
            <a:endParaRPr/>
          </a:p>
        </p:txBody>
      </p:sp>
      <p:sp>
        <p:nvSpPr>
          <p:cNvPr id="163" name="Google Shape;163;p18"/>
          <p:cNvSpPr txBox="1"/>
          <p:nvPr>
            <p:ph idx="12" type="sldNum"/>
          </p:nvPr>
        </p:nvSpPr>
        <p:spPr>
          <a:xfrm>
            <a:off x="8860773" y="6455463"/>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de-DE"/>
              <a:t>‹#›</a:t>
            </a:fld>
            <a:endParaRPr/>
          </a:p>
        </p:txBody>
      </p:sp>
      <p:sp>
        <p:nvSpPr>
          <p:cNvPr id="164" name="Google Shape;164;p18"/>
          <p:cNvSpPr txBox="1"/>
          <p:nvPr>
            <p:ph idx="2" type="body"/>
          </p:nvPr>
        </p:nvSpPr>
        <p:spPr>
          <a:xfrm>
            <a:off x="582613" y="6515158"/>
            <a:ext cx="4800300" cy="2307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de-DE"/>
              <a:t>StyleGAN encoder for image-to-image translation</a:t>
            </a:r>
            <a:endParaRPr/>
          </a:p>
        </p:txBody>
      </p:sp>
      <p:sp>
        <p:nvSpPr>
          <p:cNvPr id="165" name="Google Shape;165;p18"/>
          <p:cNvSpPr/>
          <p:nvPr/>
        </p:nvSpPr>
        <p:spPr>
          <a:xfrm>
            <a:off x="2644050" y="4329600"/>
            <a:ext cx="4032000" cy="661200"/>
          </a:xfrm>
          <a:prstGeom prst="rect">
            <a:avLst/>
          </a:prstGeom>
          <a:solidFill>
            <a:schemeClr val="lt2"/>
          </a:solidFill>
          <a:ln cap="flat" cmpd="sng" w="9525">
            <a:solidFill>
              <a:srgbClr val="21212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lang="de-DE" sz="2400">
                <a:solidFill>
                  <a:schemeClr val="dk1"/>
                </a:solidFill>
                <a:latin typeface="Merriweather"/>
                <a:ea typeface="Merriweather"/>
                <a:cs typeface="Merriweather"/>
                <a:sym typeface="Merriweather"/>
              </a:rPr>
              <a:t>pSp(x)</a:t>
            </a:r>
            <a:r>
              <a:rPr b="1" lang="de-DE" sz="2400">
                <a:solidFill>
                  <a:schemeClr val="dk1"/>
                </a:solidFill>
                <a:latin typeface="Merriweather"/>
                <a:ea typeface="Merriweather"/>
                <a:cs typeface="Merriweather"/>
                <a:sym typeface="Merriweather"/>
              </a:rPr>
              <a:t> ≔</a:t>
            </a:r>
            <a:r>
              <a:rPr lang="de-DE" sz="2400">
                <a:solidFill>
                  <a:schemeClr val="dk1"/>
                </a:solidFill>
                <a:latin typeface="Merriweather"/>
                <a:ea typeface="Merriweather"/>
                <a:cs typeface="Merriweather"/>
                <a:sym typeface="Merriweather"/>
              </a:rPr>
              <a:t> G(E(x)+avg(w))</a:t>
            </a:r>
            <a:endParaRPr/>
          </a:p>
        </p:txBody>
      </p:sp>
      <p:sp>
        <p:nvSpPr>
          <p:cNvPr id="166" name="Google Shape;166;p18"/>
          <p:cNvSpPr txBox="1"/>
          <p:nvPr/>
        </p:nvSpPr>
        <p:spPr>
          <a:xfrm>
            <a:off x="1041100" y="4990800"/>
            <a:ext cx="9816000" cy="13104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1000"/>
              </a:spcBef>
              <a:spcAft>
                <a:spcPts val="0"/>
              </a:spcAft>
              <a:buNone/>
            </a:pPr>
            <a:r>
              <a:rPr lang="de-DE" sz="2400">
                <a:solidFill>
                  <a:schemeClr val="dk1"/>
                </a:solidFill>
                <a:latin typeface="Calibri"/>
                <a:ea typeface="Calibri"/>
                <a:cs typeface="Calibri"/>
                <a:sym typeface="Calibri"/>
              </a:rPr>
              <a:t>Encoder aims to learn the latent code with respect to the average style vector of the pre-trained generator.</a:t>
            </a:r>
            <a:endParaRPr sz="2400">
              <a:solidFill>
                <a:schemeClr val="dk1"/>
              </a:solidFill>
              <a:latin typeface="Calibri"/>
              <a:ea typeface="Calibri"/>
              <a:cs typeface="Calibri"/>
              <a:sym typeface="Calibri"/>
            </a:endParaRPr>
          </a:p>
          <a:p>
            <a:pPr indent="0" lvl="0" marL="457200" rtl="0" algn="l">
              <a:lnSpc>
                <a:spcPct val="90000"/>
              </a:lnSpc>
              <a:spcBef>
                <a:spcPts val="1000"/>
              </a:spcBef>
              <a:spcAft>
                <a:spcPts val="0"/>
              </a:spcAft>
              <a:buNone/>
            </a:pPr>
            <a:r>
              <a:t/>
            </a:r>
            <a:endParaRPr sz="2400">
              <a:solidFill>
                <a:schemeClr val="dk1"/>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19"/>
          <p:cNvSpPr txBox="1"/>
          <p:nvPr>
            <p:ph type="title"/>
          </p:nvPr>
        </p:nvSpPr>
        <p:spPr>
          <a:xfrm>
            <a:off x="585908" y="485895"/>
            <a:ext cx="11020200" cy="7995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de-DE"/>
              <a:t>Architecture</a:t>
            </a:r>
            <a:endParaRPr/>
          </a:p>
        </p:txBody>
      </p:sp>
      <p:sp>
        <p:nvSpPr>
          <p:cNvPr id="173" name="Google Shape;173;p19"/>
          <p:cNvSpPr txBox="1"/>
          <p:nvPr>
            <p:ph idx="12" type="sldNum"/>
          </p:nvPr>
        </p:nvSpPr>
        <p:spPr>
          <a:xfrm>
            <a:off x="8860773" y="6455463"/>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de-DE"/>
              <a:t>‹#›</a:t>
            </a:fld>
            <a:endParaRPr/>
          </a:p>
        </p:txBody>
      </p:sp>
      <p:sp>
        <p:nvSpPr>
          <p:cNvPr id="174" name="Google Shape;174;p19"/>
          <p:cNvSpPr txBox="1"/>
          <p:nvPr>
            <p:ph idx="2" type="body"/>
          </p:nvPr>
        </p:nvSpPr>
        <p:spPr>
          <a:xfrm>
            <a:off x="582613" y="6515158"/>
            <a:ext cx="4800300" cy="2307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de-DE"/>
              <a:t>StyleGAN encoder for image-to-image translation</a:t>
            </a:r>
            <a:endParaRPr/>
          </a:p>
        </p:txBody>
      </p:sp>
      <p:pic>
        <p:nvPicPr>
          <p:cNvPr id="175" name="Google Shape;175;p19"/>
          <p:cNvPicPr preferRelativeResize="0"/>
          <p:nvPr/>
        </p:nvPicPr>
        <p:blipFill>
          <a:blip r:embed="rId3">
            <a:alphaModFix/>
          </a:blip>
          <a:stretch>
            <a:fillRect/>
          </a:stretch>
        </p:blipFill>
        <p:spPr>
          <a:xfrm>
            <a:off x="76650" y="1467508"/>
            <a:ext cx="12192000" cy="425648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20"/>
          <p:cNvSpPr txBox="1"/>
          <p:nvPr>
            <p:ph type="title"/>
          </p:nvPr>
        </p:nvSpPr>
        <p:spPr>
          <a:xfrm>
            <a:off x="582283" y="485895"/>
            <a:ext cx="11020200" cy="7995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de-DE"/>
              <a:t>GAN Inversion</a:t>
            </a:r>
            <a:endParaRPr b="0">
              <a:latin typeface="Arial"/>
              <a:ea typeface="Arial"/>
              <a:cs typeface="Arial"/>
              <a:sym typeface="Arial"/>
            </a:endParaRPr>
          </a:p>
        </p:txBody>
      </p:sp>
      <p:sp>
        <p:nvSpPr>
          <p:cNvPr id="182" name="Google Shape;182;p20"/>
          <p:cNvSpPr txBox="1"/>
          <p:nvPr>
            <p:ph idx="1" type="body"/>
          </p:nvPr>
        </p:nvSpPr>
        <p:spPr>
          <a:xfrm>
            <a:off x="521125" y="4424400"/>
            <a:ext cx="4923300" cy="1575300"/>
          </a:xfrm>
          <a:prstGeom prst="rect">
            <a:avLst/>
          </a:prstGeom>
        </p:spPr>
        <p:txBody>
          <a:bodyPr anchorCtr="0" anchor="t" bIns="45700" lIns="91425" spcFirstLastPara="1" rIns="91425" wrap="square" tIns="45700">
            <a:normAutofit lnSpcReduction="20000"/>
          </a:bodyPr>
          <a:lstStyle/>
          <a:p>
            <a:pPr indent="0" lvl="0" marL="457200" rtl="0" algn="l">
              <a:spcBef>
                <a:spcPts val="1000"/>
              </a:spcBef>
              <a:spcAft>
                <a:spcPts val="0"/>
              </a:spcAft>
              <a:buNone/>
            </a:pPr>
            <a:r>
              <a:rPr lang="de-DE"/>
              <a:t>W</a:t>
            </a:r>
            <a:r>
              <a:rPr lang="de-DE"/>
              <a:t>e use pSp to find the latent code of real images in the latent space of a pre-trained StyleGAN generator.</a:t>
            </a:r>
            <a:endParaRPr sz="3300">
              <a:solidFill>
                <a:srgbClr val="FF0000"/>
              </a:solidFill>
            </a:endParaRPr>
          </a:p>
          <a:p>
            <a:pPr indent="0" lvl="0" marL="457200" rtl="0" algn="l">
              <a:spcBef>
                <a:spcPts val="1000"/>
              </a:spcBef>
              <a:spcAft>
                <a:spcPts val="0"/>
              </a:spcAft>
              <a:buNone/>
            </a:pPr>
            <a:r>
              <a:t/>
            </a:r>
            <a:endParaRPr sz="2800">
              <a:solidFill>
                <a:srgbClr val="FF0000"/>
              </a:solidFill>
            </a:endParaRPr>
          </a:p>
        </p:txBody>
      </p:sp>
      <p:sp>
        <p:nvSpPr>
          <p:cNvPr id="183" name="Google Shape;183;p20"/>
          <p:cNvSpPr txBox="1"/>
          <p:nvPr>
            <p:ph idx="12" type="sldNum"/>
          </p:nvPr>
        </p:nvSpPr>
        <p:spPr>
          <a:xfrm>
            <a:off x="8860773" y="6455463"/>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de-DE"/>
              <a:t>‹#›</a:t>
            </a:fld>
            <a:endParaRPr/>
          </a:p>
        </p:txBody>
      </p:sp>
      <p:sp>
        <p:nvSpPr>
          <p:cNvPr id="184" name="Google Shape;184;p20"/>
          <p:cNvSpPr txBox="1"/>
          <p:nvPr>
            <p:ph idx="2" type="body"/>
          </p:nvPr>
        </p:nvSpPr>
        <p:spPr>
          <a:xfrm>
            <a:off x="582613" y="6515158"/>
            <a:ext cx="4800300" cy="2307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Clr>
                <a:schemeClr val="dk1"/>
              </a:buClr>
              <a:buSzPts val="1100"/>
              <a:buFont typeface="Arial"/>
              <a:buNone/>
            </a:pPr>
            <a:r>
              <a:rPr lang="de-DE"/>
              <a:t>StyleGAN encoder for image-to-image translation</a:t>
            </a:r>
            <a:endParaRPr/>
          </a:p>
          <a:p>
            <a:pPr indent="0" lvl="0" marL="0" rtl="0" algn="l">
              <a:spcBef>
                <a:spcPts val="1000"/>
              </a:spcBef>
              <a:spcAft>
                <a:spcPts val="0"/>
              </a:spcAft>
              <a:buNone/>
            </a:pPr>
            <a:r>
              <a:t/>
            </a:r>
            <a:endParaRPr/>
          </a:p>
        </p:txBody>
      </p:sp>
      <p:pic>
        <p:nvPicPr>
          <p:cNvPr id="185" name="Google Shape;185;p20"/>
          <p:cNvPicPr preferRelativeResize="0"/>
          <p:nvPr/>
        </p:nvPicPr>
        <p:blipFill>
          <a:blip r:embed="rId3">
            <a:alphaModFix/>
          </a:blip>
          <a:stretch>
            <a:fillRect/>
          </a:stretch>
        </p:blipFill>
        <p:spPr>
          <a:xfrm>
            <a:off x="755053" y="2019215"/>
            <a:ext cx="1808250" cy="1854925"/>
          </a:xfrm>
          <a:prstGeom prst="rect">
            <a:avLst/>
          </a:prstGeom>
          <a:noFill/>
          <a:ln>
            <a:noFill/>
          </a:ln>
        </p:spPr>
      </p:pic>
      <p:pic>
        <p:nvPicPr>
          <p:cNvPr id="186" name="Google Shape;186;p20"/>
          <p:cNvPicPr preferRelativeResize="0"/>
          <p:nvPr/>
        </p:nvPicPr>
        <p:blipFill>
          <a:blip r:embed="rId4">
            <a:alphaModFix/>
          </a:blip>
          <a:stretch>
            <a:fillRect/>
          </a:stretch>
        </p:blipFill>
        <p:spPr>
          <a:xfrm>
            <a:off x="3066465" y="2019528"/>
            <a:ext cx="1808250" cy="1854320"/>
          </a:xfrm>
          <a:prstGeom prst="rect">
            <a:avLst/>
          </a:prstGeom>
          <a:noFill/>
          <a:ln>
            <a:noFill/>
          </a:ln>
        </p:spPr>
      </p:pic>
      <p:pic>
        <p:nvPicPr>
          <p:cNvPr id="187" name="Google Shape;187;p20" title="ffhq_encode_gif.mp4">
            <a:hlinkClick r:id="rId5"/>
          </p:cNvPr>
          <p:cNvPicPr preferRelativeResize="0"/>
          <p:nvPr/>
        </p:nvPicPr>
        <p:blipFill>
          <a:blip r:embed="rId6">
            <a:alphaModFix/>
          </a:blip>
          <a:stretch>
            <a:fillRect/>
          </a:stretch>
        </p:blipFill>
        <p:spPr>
          <a:xfrm>
            <a:off x="5703550" y="2103910"/>
            <a:ext cx="5392362" cy="4044263"/>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7"/>
                                        </p:tgtEl>
                                        <p:attrNameLst>
                                          <p:attrName>style.visibility</p:attrName>
                                        </p:attrNameLst>
                                      </p:cBhvr>
                                      <p:to>
                                        <p:strVal val="visible"/>
                                      </p:to>
                                    </p:set>
                                    <p:animEffect filter="fade" transition="in">
                                      <p:cBhvr>
                                        <p:cTn dur="1000"/>
                                        <p:tgtEl>
                                          <p:spTgt spid="18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21"/>
          <p:cNvSpPr txBox="1"/>
          <p:nvPr>
            <p:ph type="title"/>
          </p:nvPr>
        </p:nvSpPr>
        <p:spPr>
          <a:xfrm>
            <a:off x="582283" y="485895"/>
            <a:ext cx="11020200" cy="7995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de-DE"/>
              <a:t>CelebA Dataset</a:t>
            </a:r>
            <a:endParaRPr/>
          </a:p>
        </p:txBody>
      </p:sp>
      <p:sp>
        <p:nvSpPr>
          <p:cNvPr id="194" name="Google Shape;194;p21"/>
          <p:cNvSpPr txBox="1"/>
          <p:nvPr>
            <p:ph idx="12" type="sldNum"/>
          </p:nvPr>
        </p:nvSpPr>
        <p:spPr>
          <a:xfrm>
            <a:off x="8860773" y="6455463"/>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de-DE"/>
              <a:t>‹#›</a:t>
            </a:fld>
            <a:endParaRPr/>
          </a:p>
        </p:txBody>
      </p:sp>
      <p:sp>
        <p:nvSpPr>
          <p:cNvPr id="195" name="Google Shape;195;p21"/>
          <p:cNvSpPr txBox="1"/>
          <p:nvPr>
            <p:ph idx="2" type="body"/>
          </p:nvPr>
        </p:nvSpPr>
        <p:spPr>
          <a:xfrm>
            <a:off x="582613" y="6515158"/>
            <a:ext cx="4800300" cy="2307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Clr>
                <a:schemeClr val="dk1"/>
              </a:buClr>
              <a:buSzPts val="1100"/>
              <a:buFont typeface="Arial"/>
              <a:buNone/>
            </a:pPr>
            <a:r>
              <a:rPr lang="de-DE"/>
              <a:t>StyleGAN encoder for image-to-image translation</a:t>
            </a:r>
            <a:endParaRPr/>
          </a:p>
          <a:p>
            <a:pPr indent="0" lvl="0" marL="0" rtl="0" algn="l">
              <a:spcBef>
                <a:spcPts val="1000"/>
              </a:spcBef>
              <a:spcAft>
                <a:spcPts val="0"/>
              </a:spcAft>
              <a:buNone/>
            </a:pPr>
            <a:r>
              <a:t/>
            </a:r>
            <a:endParaRPr/>
          </a:p>
        </p:txBody>
      </p:sp>
      <p:pic>
        <p:nvPicPr>
          <p:cNvPr id="196" name="Google Shape;196;p21"/>
          <p:cNvPicPr preferRelativeResize="0"/>
          <p:nvPr/>
        </p:nvPicPr>
        <p:blipFill>
          <a:blip r:embed="rId3">
            <a:alphaModFix/>
          </a:blip>
          <a:stretch>
            <a:fillRect/>
          </a:stretch>
        </p:blipFill>
        <p:spPr>
          <a:xfrm>
            <a:off x="4990788" y="1131688"/>
            <a:ext cx="6791325" cy="5076825"/>
          </a:xfrm>
          <a:prstGeom prst="rect">
            <a:avLst/>
          </a:prstGeom>
          <a:noFill/>
          <a:ln>
            <a:noFill/>
          </a:ln>
        </p:spPr>
      </p:pic>
      <p:sp>
        <p:nvSpPr>
          <p:cNvPr id="197" name="Google Shape;197;p21"/>
          <p:cNvSpPr txBox="1"/>
          <p:nvPr>
            <p:ph idx="1" type="body"/>
          </p:nvPr>
        </p:nvSpPr>
        <p:spPr>
          <a:xfrm>
            <a:off x="582275" y="1285401"/>
            <a:ext cx="4186200" cy="4458300"/>
          </a:xfrm>
          <a:prstGeom prst="rect">
            <a:avLst/>
          </a:prstGeom>
        </p:spPr>
        <p:txBody>
          <a:bodyPr anchorCtr="0" anchor="t" bIns="45700" lIns="91425" spcFirstLastPara="1" rIns="91425" wrap="square" tIns="45700">
            <a:normAutofit lnSpcReduction="10000"/>
          </a:bodyPr>
          <a:lstStyle/>
          <a:p>
            <a:pPr indent="0" lvl="0" marL="0" rtl="0" algn="l">
              <a:spcBef>
                <a:spcPts val="1000"/>
              </a:spcBef>
              <a:spcAft>
                <a:spcPts val="0"/>
              </a:spcAft>
              <a:buNone/>
            </a:pPr>
            <a:r>
              <a:t/>
            </a:r>
            <a:endParaRPr/>
          </a:p>
          <a:p>
            <a:pPr indent="-381000" lvl="0" marL="457200" rtl="0" algn="just">
              <a:lnSpc>
                <a:spcPct val="115000"/>
              </a:lnSpc>
              <a:spcBef>
                <a:spcPts val="0"/>
              </a:spcBef>
              <a:spcAft>
                <a:spcPts val="0"/>
              </a:spcAft>
              <a:buSzPts val="2400"/>
              <a:buChar char="•"/>
            </a:pPr>
            <a:r>
              <a:rPr lang="de-DE" sz="1800">
                <a:latin typeface="Arial"/>
                <a:ea typeface="Arial"/>
                <a:cs typeface="Arial"/>
                <a:sym typeface="Arial"/>
              </a:rPr>
              <a:t>202 599 celebrity images, each with </a:t>
            </a:r>
            <a:r>
              <a:rPr b="1" lang="de-DE" sz="1800">
                <a:latin typeface="Arial"/>
                <a:ea typeface="Arial"/>
                <a:cs typeface="Arial"/>
                <a:sym typeface="Arial"/>
              </a:rPr>
              <a:t>40</a:t>
            </a:r>
            <a:r>
              <a:rPr lang="de-DE" sz="1800">
                <a:latin typeface="Arial"/>
                <a:ea typeface="Arial"/>
                <a:cs typeface="Arial"/>
                <a:sym typeface="Arial"/>
              </a:rPr>
              <a:t> attribute annotations.</a:t>
            </a:r>
            <a:endParaRPr sz="1800">
              <a:latin typeface="Arial"/>
              <a:ea typeface="Arial"/>
              <a:cs typeface="Arial"/>
              <a:sym typeface="Arial"/>
            </a:endParaRPr>
          </a:p>
          <a:p>
            <a:pPr indent="0" lvl="0" marL="457200" rtl="0" algn="just">
              <a:lnSpc>
                <a:spcPct val="115000"/>
              </a:lnSpc>
              <a:spcBef>
                <a:spcPts val="0"/>
              </a:spcBef>
              <a:spcAft>
                <a:spcPts val="0"/>
              </a:spcAft>
              <a:buNone/>
            </a:pPr>
            <a:r>
              <a:t/>
            </a:r>
            <a:endParaRPr sz="1800">
              <a:latin typeface="Arial"/>
              <a:ea typeface="Arial"/>
              <a:cs typeface="Arial"/>
              <a:sym typeface="Arial"/>
            </a:endParaRPr>
          </a:p>
          <a:p>
            <a:pPr indent="-381000" lvl="0" marL="457200" rtl="0" algn="just">
              <a:lnSpc>
                <a:spcPct val="115000"/>
              </a:lnSpc>
              <a:spcBef>
                <a:spcPts val="0"/>
              </a:spcBef>
              <a:spcAft>
                <a:spcPts val="0"/>
              </a:spcAft>
              <a:buSzPts val="2400"/>
              <a:buChar char="•"/>
            </a:pPr>
            <a:r>
              <a:rPr lang="de-DE" sz="1800">
                <a:latin typeface="Arial"/>
                <a:ea typeface="Arial"/>
                <a:cs typeface="Arial"/>
                <a:sym typeface="Arial"/>
              </a:rPr>
              <a:t>The images cover large pose variations and background clutter.</a:t>
            </a:r>
            <a:endParaRPr sz="1800">
              <a:latin typeface="Arial"/>
              <a:ea typeface="Arial"/>
              <a:cs typeface="Arial"/>
              <a:sym typeface="Arial"/>
            </a:endParaRPr>
          </a:p>
          <a:p>
            <a:pPr indent="0" lvl="0" marL="457200" rtl="0" algn="just">
              <a:lnSpc>
                <a:spcPct val="115000"/>
              </a:lnSpc>
              <a:spcBef>
                <a:spcPts val="0"/>
              </a:spcBef>
              <a:spcAft>
                <a:spcPts val="0"/>
              </a:spcAft>
              <a:buNone/>
            </a:pPr>
            <a:r>
              <a:t/>
            </a:r>
            <a:endParaRPr sz="1800">
              <a:latin typeface="Arial"/>
              <a:ea typeface="Arial"/>
              <a:cs typeface="Arial"/>
              <a:sym typeface="Arial"/>
            </a:endParaRPr>
          </a:p>
          <a:p>
            <a:pPr indent="-381000" lvl="0" marL="457200" rtl="0" algn="just">
              <a:lnSpc>
                <a:spcPct val="115000"/>
              </a:lnSpc>
              <a:spcBef>
                <a:spcPts val="0"/>
              </a:spcBef>
              <a:spcAft>
                <a:spcPts val="0"/>
              </a:spcAft>
              <a:buSzPts val="2400"/>
              <a:buChar char="•"/>
            </a:pPr>
            <a:r>
              <a:rPr lang="de-DE" sz="1800">
                <a:latin typeface="Arial"/>
                <a:ea typeface="Arial"/>
                <a:cs typeface="Arial"/>
                <a:sym typeface="Arial"/>
              </a:rPr>
              <a:t>10 177 number of identities</a:t>
            </a:r>
            <a:endParaRPr sz="1800">
              <a:latin typeface="Arial"/>
              <a:ea typeface="Arial"/>
              <a:cs typeface="Arial"/>
              <a:sym typeface="Arial"/>
            </a:endParaRPr>
          </a:p>
          <a:p>
            <a:pPr indent="-381000" lvl="0" marL="457200" rtl="0" algn="just">
              <a:lnSpc>
                <a:spcPct val="115000"/>
              </a:lnSpc>
              <a:spcBef>
                <a:spcPts val="0"/>
              </a:spcBef>
              <a:spcAft>
                <a:spcPts val="0"/>
              </a:spcAft>
              <a:buSzPts val="2400"/>
              <a:buChar char="•"/>
            </a:pPr>
            <a:r>
              <a:rPr lang="de-DE" sz="1800">
                <a:latin typeface="Arial"/>
                <a:ea typeface="Arial"/>
                <a:cs typeface="Arial"/>
                <a:sym typeface="Arial"/>
              </a:rPr>
              <a:t>5 landmark locations</a:t>
            </a:r>
            <a:endParaRPr sz="1800">
              <a:latin typeface="Arial"/>
              <a:ea typeface="Arial"/>
              <a:cs typeface="Arial"/>
              <a:sym typeface="Arial"/>
            </a:endParaRPr>
          </a:p>
          <a:p>
            <a:pPr indent="0" lvl="0" marL="457200" rtl="0" algn="just">
              <a:lnSpc>
                <a:spcPct val="115000"/>
              </a:lnSpc>
              <a:spcBef>
                <a:spcPts val="0"/>
              </a:spcBef>
              <a:spcAft>
                <a:spcPts val="0"/>
              </a:spcAft>
              <a:buNone/>
            </a:pPr>
            <a:r>
              <a:t/>
            </a:r>
            <a:endParaRPr sz="1800">
              <a:latin typeface="Arial"/>
              <a:ea typeface="Arial"/>
              <a:cs typeface="Arial"/>
              <a:sym typeface="Arial"/>
            </a:endParaRPr>
          </a:p>
          <a:p>
            <a:pPr indent="-381000" lvl="0" marL="457200" rtl="0" algn="just">
              <a:lnSpc>
                <a:spcPct val="115000"/>
              </a:lnSpc>
              <a:spcBef>
                <a:spcPts val="0"/>
              </a:spcBef>
              <a:spcAft>
                <a:spcPts val="0"/>
              </a:spcAft>
              <a:buSzPts val="2400"/>
              <a:buChar char="•"/>
            </a:pPr>
            <a:r>
              <a:rPr lang="de-DE" sz="1800">
                <a:latin typeface="Arial"/>
                <a:ea typeface="Arial"/>
                <a:cs typeface="Arial"/>
                <a:sym typeface="Arial"/>
              </a:rPr>
              <a:t>Resizing</a:t>
            </a:r>
            <a:endParaRPr sz="1800">
              <a:latin typeface="Arial"/>
              <a:ea typeface="Arial"/>
              <a:cs typeface="Arial"/>
              <a:sym typeface="Arial"/>
            </a:endParaRPr>
          </a:p>
          <a:p>
            <a:pPr indent="-381000" lvl="0" marL="457200" rtl="0" algn="l">
              <a:spcBef>
                <a:spcPts val="1000"/>
              </a:spcBef>
              <a:spcAft>
                <a:spcPts val="0"/>
              </a:spcAft>
              <a:buSzPts val="2400"/>
              <a:buChar char="•"/>
            </a:pPr>
            <a:r>
              <a:rPr lang="de-DE" sz="1800">
                <a:latin typeface="Arial"/>
                <a:ea typeface="Arial"/>
                <a:cs typeface="Arial"/>
                <a:sym typeface="Arial"/>
              </a:rPr>
              <a:t>Rescaling</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22"/>
          <p:cNvSpPr txBox="1"/>
          <p:nvPr>
            <p:ph type="title"/>
          </p:nvPr>
        </p:nvSpPr>
        <p:spPr>
          <a:xfrm>
            <a:off x="1821611" y="2357834"/>
            <a:ext cx="8593800" cy="13257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de-DE"/>
              <a:t>Results</a:t>
            </a:r>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